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ppt/drawings/drawing12.xml" ContentType="application/vnd.openxmlformats-officedocument.drawingml.chartshapes+xml"/>
  <Override PartName="/ppt/charts/chart17.xml" ContentType="application/vnd.openxmlformats-officedocument.drawingml.chart+xml"/>
  <Override PartName="/ppt/drawings/drawing13.xml" ContentType="application/vnd.openxmlformats-officedocument.drawingml.chartshapes+xml"/>
  <Override PartName="/ppt/charts/chart18.xml" ContentType="application/vnd.openxmlformats-officedocument.drawingml.chart+xml"/>
  <Override PartName="/ppt/drawings/drawing14.xml" ContentType="application/vnd.openxmlformats-officedocument.drawingml.chartshapes+xml"/>
  <Override PartName="/ppt/charts/chart19.xml" ContentType="application/vnd.openxmlformats-officedocument.drawingml.chart+xml"/>
  <Override PartName="/ppt/drawings/drawing15.xml" ContentType="application/vnd.openxmlformats-officedocument.drawingml.chartshapes+xml"/>
  <Override PartName="/ppt/charts/chart20.xml" ContentType="application/vnd.openxmlformats-officedocument.drawingml.chart+xml"/>
  <Override PartName="/ppt/drawings/drawing16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7.xml" ContentType="application/vnd.openxmlformats-officedocument.drawingml.chartshapes+xml"/>
  <Override PartName="/ppt/charts/chart23.xml" ContentType="application/vnd.openxmlformats-officedocument.drawingml.chart+xml"/>
  <Override PartName="/ppt/drawings/drawing18.xml" ContentType="application/vnd.openxmlformats-officedocument.drawingml.chartshapes+xml"/>
  <Override PartName="/ppt/charts/chart24.xml" ContentType="application/vnd.openxmlformats-officedocument.drawingml.chart+xml"/>
  <Override PartName="/ppt/drawings/drawing19.xml" ContentType="application/vnd.openxmlformats-officedocument.drawingml.chartshapes+xml"/>
  <Override PartName="/ppt/charts/chart25.xml" ContentType="application/vnd.openxmlformats-officedocument.drawingml.chart+xml"/>
  <Override PartName="/ppt/drawings/drawing20.xml" ContentType="application/vnd.openxmlformats-officedocument.drawingml.chartshapes+xml"/>
  <Override PartName="/ppt/charts/chart26.xml" ContentType="application/vnd.openxmlformats-officedocument.drawingml.chart+xml"/>
  <Override PartName="/ppt/drawings/drawing21.xml" ContentType="application/vnd.openxmlformats-officedocument.drawingml.chartshapes+xml"/>
  <Override PartName="/ppt/charts/chart27.xml" ContentType="application/vnd.openxmlformats-officedocument.drawingml.chart+xml"/>
  <Override PartName="/ppt/drawings/drawing22.xml" ContentType="application/vnd.openxmlformats-officedocument.drawingml.chartshapes+xml"/>
  <Override PartName="/ppt/charts/chart28.xml" ContentType="application/vnd.openxmlformats-officedocument.drawingml.chart+xml"/>
  <Override PartName="/ppt/drawings/drawing23.xml" ContentType="application/vnd.openxmlformats-officedocument.drawingml.chartshapes+xml"/>
  <Override PartName="/ppt/charts/chart29.xml" ContentType="application/vnd.openxmlformats-officedocument.drawingml.chart+xml"/>
  <Override PartName="/ppt/drawings/drawing24.xml" ContentType="application/vnd.openxmlformats-officedocument.drawingml.chartshapes+xml"/>
  <Override PartName="/ppt/charts/chart30.xml" ContentType="application/vnd.openxmlformats-officedocument.drawingml.chart+xml"/>
  <Override PartName="/ppt/drawings/drawing25.xml" ContentType="application/vnd.openxmlformats-officedocument.drawingml.chartshapes+xml"/>
  <Override PartName="/ppt/charts/chart31.xml" ContentType="application/vnd.openxmlformats-officedocument.drawingml.chart+xml"/>
  <Override PartName="/ppt/drawings/drawing26.xml" ContentType="application/vnd.openxmlformats-officedocument.drawingml.chartshapes+xml"/>
  <Override PartName="/ppt/charts/chart32.xml" ContentType="application/vnd.openxmlformats-officedocument.drawingml.chart+xml"/>
  <Override PartName="/ppt/drawings/drawing27.xml" ContentType="application/vnd.openxmlformats-officedocument.drawingml.chartshapes+xml"/>
  <Override PartName="/ppt/charts/chart33.xml" ContentType="application/vnd.openxmlformats-officedocument.drawingml.chart+xml"/>
  <Override PartName="/ppt/drawings/drawing28.xml" ContentType="application/vnd.openxmlformats-officedocument.drawingml.chartshapes+xml"/>
  <Override PartName="/ppt/charts/chart34.xml" ContentType="application/vnd.openxmlformats-officedocument.drawingml.chart+xml"/>
  <Override PartName="/ppt/drawings/drawing29.xml" ContentType="application/vnd.openxmlformats-officedocument.drawingml.chartshapes+xml"/>
  <Override PartName="/ppt/charts/chart35.xml" ContentType="application/vnd.openxmlformats-officedocument.drawingml.chart+xml"/>
  <Override PartName="/ppt/drawings/drawing30.xml" ContentType="application/vnd.openxmlformats-officedocument.drawingml.chartshapes+xml"/>
  <Override PartName="/ppt/charts/chart36.xml" ContentType="application/vnd.openxmlformats-officedocument.drawingml.chart+xml"/>
  <Override PartName="/ppt/drawings/drawing31.xml" ContentType="application/vnd.openxmlformats-officedocument.drawingml.chartshapes+xml"/>
  <Override PartName="/ppt/charts/chart37.xml" ContentType="application/vnd.openxmlformats-officedocument.drawingml.chart+xml"/>
  <Override PartName="/ppt/drawings/drawing32.xml" ContentType="application/vnd.openxmlformats-officedocument.drawingml.chartshapes+xml"/>
  <Override PartName="/ppt/charts/chart38.xml" ContentType="application/vnd.openxmlformats-officedocument.drawingml.chart+xml"/>
  <Override PartName="/ppt/drawings/drawing33.xml" ContentType="application/vnd.openxmlformats-officedocument.drawingml.chartshapes+xml"/>
  <Override PartName="/ppt/charts/chart39.xml" ContentType="application/vnd.openxmlformats-officedocument.drawingml.chart+xml"/>
  <Override PartName="/ppt/drawings/drawing34.xml" ContentType="application/vnd.openxmlformats-officedocument.drawingml.chartshapes+xml"/>
  <Override PartName="/ppt/charts/chart40.xml" ContentType="application/vnd.openxmlformats-officedocument.drawingml.chart+xml"/>
  <Override PartName="/ppt/drawings/drawing35.xml" ContentType="application/vnd.openxmlformats-officedocument.drawingml.chartshapes+xml"/>
  <Override PartName="/ppt/charts/chart41.xml" ContentType="application/vnd.openxmlformats-officedocument.drawingml.chart+xml"/>
  <Override PartName="/ppt/drawings/drawing3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76" r:id="rId3"/>
    <p:sldId id="258" r:id="rId4"/>
    <p:sldId id="259" r:id="rId5"/>
    <p:sldId id="260" r:id="rId6"/>
    <p:sldId id="267" r:id="rId7"/>
    <p:sldId id="261" r:id="rId8"/>
    <p:sldId id="262" r:id="rId9"/>
    <p:sldId id="264" r:id="rId10"/>
    <p:sldId id="280" r:id="rId11"/>
    <p:sldId id="263" r:id="rId12"/>
    <p:sldId id="271" r:id="rId13"/>
    <p:sldId id="270" r:id="rId14"/>
    <p:sldId id="265" r:id="rId15"/>
    <p:sldId id="266" r:id="rId16"/>
    <p:sldId id="272" r:id="rId17"/>
    <p:sldId id="281" r:id="rId18"/>
    <p:sldId id="273" r:id="rId19"/>
    <p:sldId id="274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FF0000"/>
    <a:srgbClr val="FF505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21840959470111"/>
          <c:y val="0.16159353045364791"/>
          <c:w val="0.78258963289793193"/>
          <c:h val="0.56870609072958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 smtClean="0"/>
                      <a:t>71%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ЮФО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77,4%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77.400000000000006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КК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96,5%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</c:formatCode>
                <c:ptCount val="1"/>
                <c:pt idx="0">
                  <c:v>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05088"/>
        <c:axId val="113116288"/>
      </c:barChart>
      <c:catAx>
        <c:axId val="10810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116288"/>
        <c:crosses val="autoZero"/>
        <c:auto val="1"/>
        <c:lblAlgn val="ctr"/>
        <c:lblOffset val="100"/>
        <c:noMultiLvlLbl val="0"/>
      </c:catAx>
      <c:valAx>
        <c:axId val="113116288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81050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23127240604705E-2"/>
          <c:y val="0.3099895010241796"/>
          <c:w val="0.89522929024146369"/>
          <c:h val="0.41057176410889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2.1508450280592131E-3"/>
                  <c:y val="2.2757328038820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8446660048525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08450280592131E-3"/>
                  <c:y val="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ГБУЗ "ГП № 11 г. Краснодара" МЗ КК</c:v>
                </c:pt>
                <c:pt idx="1">
                  <c:v>ЧУЗ "КБ" РЖД-Медицина" г. Краснодар"</c:v>
                </c:pt>
                <c:pt idx="2">
                  <c:v>ГБУЗ "ГП № 5 г. Новороссийска" МЗ КК</c:v>
                </c:pt>
                <c:pt idx="3">
                  <c:v>ГБУЗ "ГП № 2 г. Сочи" МЗ КК</c:v>
                </c:pt>
                <c:pt idx="4">
                  <c:v>ГБУЗ "ГП № 3 г. Сочи" МЗ КК</c:v>
                </c:pt>
                <c:pt idx="5">
                  <c:v>ГБУЗ "Туапсинская ЦРБ № 2" МЗ КК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4.4000000000000004</c:v>
                </c:pt>
                <c:pt idx="1">
                  <c:v>8.6999999999999993</c:v>
                </c:pt>
                <c:pt idx="2">
                  <c:v>7.9</c:v>
                </c:pt>
                <c:pt idx="3">
                  <c:v>5.3</c:v>
                </c:pt>
                <c:pt idx="4">
                  <c:v>6.3</c:v>
                </c:pt>
                <c:pt idx="5">
                  <c:v>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91936"/>
        <c:axId val="47193472"/>
      </c:barChart>
      <c:catAx>
        <c:axId val="4719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193472"/>
        <c:crosses val="autoZero"/>
        <c:auto val="1"/>
        <c:lblAlgn val="ctr"/>
        <c:lblOffset val="100"/>
        <c:noMultiLvlLbl val="0"/>
      </c:catAx>
      <c:valAx>
        <c:axId val="47193472"/>
        <c:scaling>
          <c:orientation val="minMax"/>
          <c:max val="15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19193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2"/>
              <c:layout>
                <c:manualLayout>
                  <c:x val="-1.49465501949883E-3"/>
                  <c:y val="9.3874226276800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893100389975502E-3"/>
                  <c:y val="2.346855656920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946550194987202E-3"/>
                  <c:y val="9.3874226276800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РФ</c:v>
                </c:pt>
                <c:pt idx="1">
                  <c:v>КК</c:v>
                </c:pt>
                <c:pt idx="2">
                  <c:v>ГБУЗ "Усть-Лабинская ЦРБ" МЗ КК</c:v>
                </c:pt>
                <c:pt idx="3">
                  <c:v> ГБУЗ "УБ №3 г. Сочи" МЗ КК</c:v>
                </c:pt>
                <c:pt idx="4">
                  <c:v>ГБУЗ "Амб. № 1 г. Новороссийска" МЗ КК</c:v>
                </c:pt>
                <c:pt idx="5">
                  <c:v>ГБУЗ "ГП № 3 г. Новороссийска" МЗ КК</c:v>
                </c:pt>
                <c:pt idx="6">
                  <c:v>ГБУЗ "Курганинская ЦРБ" МЗ КК</c:v>
                </c:pt>
                <c:pt idx="7">
                  <c:v>ГБУЗ "Кущевская ЦРБ" МЗ КК</c:v>
                </c:pt>
                <c:pt idx="8">
                  <c:v>ГБУЗ "Новопокровская ЦРБ" МЗ КК</c:v>
                </c:pt>
                <c:pt idx="9">
                  <c:v>ГБУЗ "Успенская ЦРБ" МЗ КК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10.3</c:v>
                </c:pt>
                <c:pt idx="1">
                  <c:v>26</c:v>
                </c:pt>
                <c:pt idx="2">
                  <c:v>54.288278445450288</c:v>
                </c:pt>
                <c:pt idx="3">
                  <c:v>52.8</c:v>
                </c:pt>
                <c:pt idx="4">
                  <c:v>44.2</c:v>
                </c:pt>
                <c:pt idx="5">
                  <c:v>40</c:v>
                </c:pt>
                <c:pt idx="6">
                  <c:v>40</c:v>
                </c:pt>
                <c:pt idx="7">
                  <c:v>39</c:v>
                </c:pt>
                <c:pt idx="8">
                  <c:v>39</c:v>
                </c:pt>
                <c:pt idx="9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31456"/>
        <c:axId val="47732992"/>
      </c:barChart>
      <c:catAx>
        <c:axId val="4773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anchor="ctr" anchorCtr="0"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732992"/>
        <c:crosses val="autoZero"/>
        <c:auto val="1"/>
        <c:lblAlgn val="ctr"/>
        <c:lblOffset val="100"/>
        <c:noMultiLvlLbl val="0"/>
      </c:catAx>
      <c:valAx>
        <c:axId val="477329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73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КК</c:v>
                </c:pt>
                <c:pt idx="2">
                  <c:v>ГБУЗ "ГБ № 3 г. Сочи" МЗ КК</c:v>
                </c:pt>
                <c:pt idx="3">
                  <c:v>ГБУЗ "ГП № 2 г. Сочи" МЗ КК</c:v>
                </c:pt>
                <c:pt idx="4">
                  <c:v>ГБУЗ "ГБ № 4 г. Сочи" МЗ КК</c:v>
                </c:pt>
                <c:pt idx="5">
                  <c:v>ГБУЗ "ГП № 19 г. Краснодара" МЗ КК</c:v>
                </c:pt>
                <c:pt idx="6">
                  <c:v>ГБУЗ "Темрюкская ЦРБ" МЗ КК</c:v>
                </c:pt>
                <c:pt idx="7">
                  <c:v>ГБУЗ "ГП № 8 г. Краснодара" МЗ КК</c:v>
                </c:pt>
                <c:pt idx="8">
                  <c:v>ГБУЗ "Щербиновская ЦРБ" МЗ КК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10.3</c:v>
                </c:pt>
                <c:pt idx="1">
                  <c:v>26</c:v>
                </c:pt>
                <c:pt idx="2">
                  <c:v>0.7</c:v>
                </c:pt>
                <c:pt idx="3">
                  <c:v>1.4</c:v>
                </c:pt>
                <c:pt idx="4">
                  <c:v>2.6</c:v>
                </c:pt>
                <c:pt idx="5">
                  <c:v>2.9</c:v>
                </c:pt>
                <c:pt idx="6">
                  <c:v>3.3</c:v>
                </c:pt>
                <c:pt idx="7">
                  <c:v>4.7</c:v>
                </c:pt>
                <c:pt idx="8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23488"/>
        <c:axId val="47425024"/>
      </c:barChart>
      <c:catAx>
        <c:axId val="4742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425024"/>
        <c:crosses val="autoZero"/>
        <c:auto val="1"/>
        <c:lblAlgn val="ctr"/>
        <c:lblOffset val="100"/>
        <c:noMultiLvlLbl val="0"/>
      </c:catAx>
      <c:valAx>
        <c:axId val="474250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42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2624123044546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1.4054120092566597E-3"/>
                  <c:y val="-1.1763754175206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108240185134221E-3"/>
                  <c:y val="-1.176375417520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960625695867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054120092566852E-3"/>
                  <c:y val="1.568500556694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054120092567885E-3"/>
                  <c:y val="1.176375417520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306235676035031E-16"/>
                  <c:y val="1.176375417520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162360277701594E-3"/>
                  <c:y val="1.1763754175206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054120092567885E-3"/>
                  <c:y val="1.176375417520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КК</c:v>
                </c:pt>
                <c:pt idx="2">
                  <c:v>ГБУЗ "Славянская ЦРБ" МЗ КК</c:v>
                </c:pt>
                <c:pt idx="3">
                  <c:v>ГБУЗ "ГП № 10 г. Краснодара" МЗ КК</c:v>
                </c:pt>
                <c:pt idx="4">
                  <c:v>ГБУЗ "Белореченская ЦРБ" МЗ КК</c:v>
                </c:pt>
                <c:pt idx="5">
                  <c:v>ГБУЗ "Каневская ЦРБ" МЗ КК</c:v>
                </c:pt>
                <c:pt idx="6">
                  <c:v>ГБУЗ "ГП № 3 г. Новороссийска" МЗ КК</c:v>
                </c:pt>
                <c:pt idx="7">
                  <c:v>ГБУЗ "ГБ г. Горячий Ключ" МЗ КК</c:v>
                </c:pt>
                <c:pt idx="8">
                  <c:v>ГБУЗ "ГП № 12 г. Краснодара" МЗ КК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18.600000000000001</c:v>
                </c:pt>
                <c:pt idx="1">
                  <c:v>29.3</c:v>
                </c:pt>
                <c:pt idx="2">
                  <c:v>50.1</c:v>
                </c:pt>
                <c:pt idx="3">
                  <c:v>48.2</c:v>
                </c:pt>
                <c:pt idx="4">
                  <c:v>47.1</c:v>
                </c:pt>
                <c:pt idx="5">
                  <c:v>46</c:v>
                </c:pt>
                <c:pt idx="6">
                  <c:v>41</c:v>
                </c:pt>
                <c:pt idx="7">
                  <c:v>40.799999999999997</c:v>
                </c:pt>
                <c:pt idx="8">
                  <c:v>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08512"/>
        <c:axId val="47810048"/>
      </c:barChart>
      <c:catAx>
        <c:axId val="4780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810048"/>
        <c:crosses val="autoZero"/>
        <c:auto val="1"/>
        <c:lblAlgn val="ctr"/>
        <c:lblOffset val="100"/>
        <c:noMultiLvlLbl val="0"/>
      </c:catAx>
      <c:valAx>
        <c:axId val="478100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80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0"/>
                  <c:y val="1.6534621153205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КК</c:v>
                </c:pt>
                <c:pt idx="2">
                  <c:v>ГБУЗ "ГБ № 3 г. Сочи" МЗ КК</c:v>
                </c:pt>
                <c:pt idx="3">
                  <c:v>ГБУЗ "ГБ № 4 г. Сочи" МЗ КК</c:v>
                </c:pt>
                <c:pt idx="4">
                  <c:v>ГБУЗ "Лабинская ЦРБ" МЗ КК</c:v>
                </c:pt>
                <c:pt idx="5">
                  <c:v>ГБУЗ      "Темрюкская ЦРБ" МЗ КК</c:v>
                </c:pt>
                <c:pt idx="6">
                  <c:v>ГБУЗ       "Крыловская ЦРБ" МЗ КК</c:v>
                </c:pt>
                <c:pt idx="7">
                  <c:v>ГБУЗ "ГП № 16 г. Краснодара" МЗ КК</c:v>
                </c:pt>
                <c:pt idx="8">
                  <c:v>ГБУЗ "ГП № 6 г. Новороссийска" МЗ КК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18.600000000000001</c:v>
                </c:pt>
                <c:pt idx="1">
                  <c:v>29.3</c:v>
                </c:pt>
                <c:pt idx="2">
                  <c:v>0.8</c:v>
                </c:pt>
                <c:pt idx="3">
                  <c:v>3</c:v>
                </c:pt>
                <c:pt idx="4">
                  <c:v>4.3</c:v>
                </c:pt>
                <c:pt idx="5">
                  <c:v>6.2</c:v>
                </c:pt>
                <c:pt idx="6">
                  <c:v>6.2</c:v>
                </c:pt>
                <c:pt idx="7">
                  <c:v>7.6</c:v>
                </c:pt>
                <c:pt idx="8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12192"/>
        <c:axId val="47513984"/>
      </c:barChart>
      <c:catAx>
        <c:axId val="4751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513984"/>
        <c:crosses val="autoZero"/>
        <c:auto val="1"/>
        <c:lblAlgn val="ctr"/>
        <c:lblOffset val="100"/>
        <c:noMultiLvlLbl val="0"/>
      </c:catAx>
      <c:valAx>
        <c:axId val="475139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51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-3.0672920400149337E-3"/>
                  <c:y val="1.007824527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009380600223167E-3"/>
                  <c:y val="3.02347358230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015649054866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РФ</c:v>
                </c:pt>
                <c:pt idx="1">
                  <c:v>КК</c:v>
                </c:pt>
                <c:pt idx="2">
                  <c:v> ГБУЗ "УБ №3 г. Сочи" МЗ КК</c:v>
                </c:pt>
                <c:pt idx="3">
                  <c:v>ГБУЗ "Староминская ЦРБ" МЗ КК</c:v>
                </c:pt>
                <c:pt idx="4">
                  <c:v>ГБУЗ "Туапсинская ЦРБ № 4" МЗ КК</c:v>
                </c:pt>
                <c:pt idx="5">
                  <c:v>ГБУЗ "ГП № 10 г. Краснодара" МЗ КК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24</c:v>
                </c:pt>
                <c:pt idx="1">
                  <c:v>29.4</c:v>
                </c:pt>
                <c:pt idx="2">
                  <c:v>70.8</c:v>
                </c:pt>
                <c:pt idx="3">
                  <c:v>56.6</c:v>
                </c:pt>
                <c:pt idx="4">
                  <c:v>49.5</c:v>
                </c:pt>
                <c:pt idx="5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44960"/>
        <c:axId val="47559040"/>
      </c:barChart>
      <c:catAx>
        <c:axId val="4754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559040"/>
        <c:crosses val="autoZero"/>
        <c:auto val="1"/>
        <c:lblAlgn val="ctr"/>
        <c:lblOffset val="100"/>
        <c:noMultiLvlLbl val="0"/>
      </c:catAx>
      <c:valAx>
        <c:axId val="475590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54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КК</c:v>
                </c:pt>
                <c:pt idx="2">
                  <c:v>ГБУЗ "ГБ № 3 г. Сочи" МЗ КК</c:v>
                </c:pt>
                <c:pt idx="3">
                  <c:v>ГБУЗ "ГБ № 4 г. Сочи" МЗ КК</c:v>
                </c:pt>
                <c:pt idx="4">
                  <c:v>ГБУЗ "ГБ г-к Геленджик" МЗ КК, А-О филиал</c:v>
                </c:pt>
                <c:pt idx="5">
                  <c:v>ГБУЗ "Гулькевичская ЦРБ" МЗ КК</c:v>
                </c:pt>
                <c:pt idx="6">
                  <c:v>ГБУЗ "Темрюкская ЦРБ" МЗ КК</c:v>
                </c:pt>
                <c:pt idx="7">
                  <c:v>ГБУЗ "Крыловская ЦРБ" МЗ КК</c:v>
                </c:pt>
                <c:pt idx="8">
                  <c:v>ГБУЗ "ГП № 2 г. Сочи" МЗ КК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24</c:v>
                </c:pt>
                <c:pt idx="1">
                  <c:v>29.4</c:v>
                </c:pt>
                <c:pt idx="2">
                  <c:v>0.6</c:v>
                </c:pt>
                <c:pt idx="3">
                  <c:v>2.6</c:v>
                </c:pt>
                <c:pt idx="4">
                  <c:v>2.7</c:v>
                </c:pt>
                <c:pt idx="5">
                  <c:v>4.7</c:v>
                </c:pt>
                <c:pt idx="6">
                  <c:v>6</c:v>
                </c:pt>
                <c:pt idx="7">
                  <c:v>7.4</c:v>
                </c:pt>
                <c:pt idx="8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34688"/>
        <c:axId val="47635840"/>
      </c:barChart>
      <c:catAx>
        <c:axId val="4763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635840"/>
        <c:crosses val="autoZero"/>
        <c:auto val="1"/>
        <c:lblAlgn val="ctr"/>
        <c:lblOffset val="100"/>
        <c:noMultiLvlLbl val="0"/>
      </c:catAx>
      <c:valAx>
        <c:axId val="476358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63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КК</c:v>
                </c:pt>
                <c:pt idx="2">
                  <c:v>ГБУЗ "Амб. № 1 г. Новороссийска" МЗ КК</c:v>
                </c:pt>
                <c:pt idx="3">
                  <c:v>ГБУЗ "Каневская ЦРБ" МЗ КК</c:v>
                </c:pt>
                <c:pt idx="4">
                  <c:v>ГБУЗ "ГП № 1 г. Новороссийска" МЗ КК</c:v>
                </c:pt>
                <c:pt idx="5">
                  <c:v>ГБУЗ "Белореченская ЦРБ" МЗ КК</c:v>
                </c:pt>
                <c:pt idx="6">
                  <c:v>ГБУЗ "ГБ № 2 г. Новороссийска" МЗ КК</c:v>
                </c:pt>
                <c:pt idx="7">
                  <c:v>ГБУЗ "Белоглинская ЦРБ" МЗ КК</c:v>
                </c:pt>
                <c:pt idx="8">
                  <c:v>ГБУЗ "ГП № 3 г. Новороссийска" МЗ КК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18.2</c:v>
                </c:pt>
                <c:pt idx="1">
                  <c:v>21</c:v>
                </c:pt>
                <c:pt idx="2">
                  <c:v>51.6</c:v>
                </c:pt>
                <c:pt idx="3">
                  <c:v>42</c:v>
                </c:pt>
                <c:pt idx="4">
                  <c:v>39.200000000000003</c:v>
                </c:pt>
                <c:pt idx="5">
                  <c:v>37.299999999999997</c:v>
                </c:pt>
                <c:pt idx="6">
                  <c:v>36.6</c:v>
                </c:pt>
                <c:pt idx="7">
                  <c:v>35.9</c:v>
                </c:pt>
                <c:pt idx="8">
                  <c:v>35.299999999999997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04320"/>
        <c:axId val="47910912"/>
      </c:barChart>
      <c:catAx>
        <c:axId val="4770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910912"/>
        <c:crosses val="autoZero"/>
        <c:auto val="1"/>
        <c:lblAlgn val="ctr"/>
        <c:lblOffset val="100"/>
        <c:noMultiLvlLbl val="0"/>
      </c:catAx>
      <c:valAx>
        <c:axId val="479109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70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РФ</c:v>
                </c:pt>
                <c:pt idx="1">
                  <c:v>КК</c:v>
                </c:pt>
                <c:pt idx="2">
                  <c:v>ГБУЗ "ГБ № 3 г. Сочи" МЗ КК</c:v>
                </c:pt>
                <c:pt idx="3">
                  <c:v>ГБУЗ "ГП № 3 г. Сочи" МЗ КК</c:v>
                </c:pt>
                <c:pt idx="4">
                  <c:v>ГБУЗ "ГП № 8 г. Краснодара" МЗ КК</c:v>
                </c:pt>
                <c:pt idx="5">
                  <c:v>ГБУЗ "ГП № 13 г. Краснодара" МЗ КК</c:v>
                </c:pt>
                <c:pt idx="6">
                  <c:v>ГБУЗ "Темрюкская ЦРБ" МЗ КК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18.2</c:v>
                </c:pt>
                <c:pt idx="1">
                  <c:v>21</c:v>
                </c:pt>
                <c:pt idx="2">
                  <c:v>0.5</c:v>
                </c:pt>
                <c:pt idx="3">
                  <c:v>0.6</c:v>
                </c:pt>
                <c:pt idx="4">
                  <c:v>0.9</c:v>
                </c:pt>
                <c:pt idx="5">
                  <c:v>1.1000000000000001</c:v>
                </c:pt>
                <c:pt idx="6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15232"/>
        <c:axId val="48016768"/>
      </c:barChart>
      <c:catAx>
        <c:axId val="4801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8016768"/>
        <c:crosses val="autoZero"/>
        <c:auto val="1"/>
        <c:lblAlgn val="ctr"/>
        <c:lblOffset val="100"/>
        <c:noMultiLvlLbl val="0"/>
      </c:catAx>
      <c:valAx>
        <c:axId val="480167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801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РФ</c:v>
                </c:pt>
                <c:pt idx="1">
                  <c:v>КК</c:v>
                </c:pt>
                <c:pt idx="2">
                  <c:v>ГБУЗ "ГП № 3 г. Краснодара" МЗ КК</c:v>
                </c:pt>
                <c:pt idx="3">
                  <c:v>ГБУЗ "ГП № 1 г. Новороссийска" МЗ КК</c:v>
                </c:pt>
                <c:pt idx="4">
                  <c:v>ГБУЗ "Каневская ЦРБ" МЗ КК</c:v>
                </c:pt>
                <c:pt idx="5">
                  <c:v>ГБУЗ "Успенская ЦРБ" МЗ КК</c:v>
                </c:pt>
                <c:pt idx="6">
                  <c:v>ГБУЗ "ГП № 3 г. Новороссийска" МЗ КК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9.6</c:v>
                </c:pt>
                <c:pt idx="1">
                  <c:v>10.6</c:v>
                </c:pt>
                <c:pt idx="2">
                  <c:v>48.7</c:v>
                </c:pt>
                <c:pt idx="3">
                  <c:v>35.200000000000003</c:v>
                </c:pt>
                <c:pt idx="4">
                  <c:v>28.5</c:v>
                </c:pt>
                <c:pt idx="5">
                  <c:v>25</c:v>
                </c:pt>
                <c:pt idx="6">
                  <c:v>24.3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97952"/>
        <c:axId val="57672064"/>
      </c:barChart>
      <c:catAx>
        <c:axId val="5799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672064"/>
        <c:crosses val="autoZero"/>
        <c:auto val="1"/>
        <c:lblAlgn val="ctr"/>
        <c:lblOffset val="100"/>
        <c:noMultiLvlLbl val="0"/>
      </c:catAx>
      <c:valAx>
        <c:axId val="576720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99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47040202284141E-2"/>
          <c:y val="0.25912489192022148"/>
          <c:w val="0.92485311055452346"/>
          <c:h val="0.40572967737884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ГБУЗ "ГБ № 1 г. Сочи" МЗ КК</c:v>
                </c:pt>
                <c:pt idx="1">
                  <c:v>ГБУЗ "ГП № 22 г. Краснодара" МЗ КК</c:v>
                </c:pt>
                <c:pt idx="2">
                  <c:v>ГБУЗ "Успенская ЦРБ" МЗ КК</c:v>
                </c:pt>
                <c:pt idx="3">
                  <c:v>ГБУЗ "Тбилисская ЦРБ" МЗ КК</c:v>
                </c:pt>
                <c:pt idx="4">
                  <c:v>ГБУЗ "ГП № 12 г. Краснодара" МЗ КК</c:v>
                </c:pt>
                <c:pt idx="5">
                  <c:v>ЧУЗ "КБ" РЖД-Медицина" г. Краснодар"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129.1</c:v>
                </c:pt>
                <c:pt idx="1">
                  <c:v>123</c:v>
                </c:pt>
                <c:pt idx="2">
                  <c:v>120</c:v>
                </c:pt>
                <c:pt idx="3">
                  <c:v>118.7</c:v>
                </c:pt>
                <c:pt idx="4">
                  <c:v>115.4</c:v>
                </c:pt>
                <c:pt idx="5">
                  <c:v>115.3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82208"/>
        <c:axId val="113183744"/>
      </c:barChart>
      <c:catAx>
        <c:axId val="11318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13183744"/>
        <c:crosses val="autoZero"/>
        <c:auto val="1"/>
        <c:lblAlgn val="ctr"/>
        <c:lblOffset val="100"/>
        <c:noMultiLvlLbl val="0"/>
      </c:catAx>
      <c:valAx>
        <c:axId val="113183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1318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7"/>
              <c:layout>
                <c:manualLayout>
                  <c:x val="0"/>
                  <c:y val="-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0672920400149901E-3"/>
                  <c:y val="-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КК</c:v>
                </c:pt>
                <c:pt idx="2">
                  <c:v>ГБУЗ "ГБ г. Армавира" МЗ КК</c:v>
                </c:pt>
                <c:pt idx="3">
                  <c:v>ГБУЗ "ГП № 3 г. Сочи" МЗ КК</c:v>
                </c:pt>
                <c:pt idx="4">
                  <c:v>ГБУЗ "Новопокровская ЦРБ" МЗ КК</c:v>
                </c:pt>
                <c:pt idx="5">
                  <c:v>ГБУЗ "ГП № 8 г. Краснодара" МЗ КК</c:v>
                </c:pt>
                <c:pt idx="6">
                  <c:v>ГБУЗ "ГБ № 3 г. Сочи" МЗ КК</c:v>
                </c:pt>
                <c:pt idx="7">
                  <c:v>ГБУЗ "ГП № 19 г. Краснодара" МЗ КК</c:v>
                </c:pt>
                <c:pt idx="8">
                  <c:v>ГБУЗ "ГБ г-к Геленджик" МЗ КК, А-О филиал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9.6</c:v>
                </c:pt>
                <c:pt idx="1">
                  <c:v>10.6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0.5</c:v>
                </c:pt>
                <c:pt idx="6">
                  <c:v>0.6</c:v>
                </c:pt>
                <c:pt idx="7">
                  <c:v>1.1000000000000001</c:v>
                </c:pt>
                <c:pt idx="8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763328"/>
        <c:axId val="57764864"/>
      </c:barChart>
      <c:catAx>
        <c:axId val="577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764864"/>
        <c:crosses val="autoZero"/>
        <c:auto val="1"/>
        <c:lblAlgn val="ctr"/>
        <c:lblOffset val="100"/>
        <c:noMultiLvlLbl val="0"/>
      </c:catAx>
      <c:valAx>
        <c:axId val="577648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76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21840959470111"/>
          <c:y val="0.46729992963744771"/>
          <c:w val="0.78258963289793193"/>
          <c:h val="0.26299948153908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9BBB59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13.1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ЮФО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9BBB59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9BBB59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</c:formatCode>
                <c:ptCount val="1"/>
                <c:pt idx="0">
                  <c:v>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86976"/>
        <c:axId val="57901056"/>
      </c:barChart>
      <c:catAx>
        <c:axId val="5788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901056"/>
        <c:crosses val="autoZero"/>
        <c:auto val="1"/>
        <c:lblAlgn val="ctr"/>
        <c:lblOffset val="100"/>
        <c:noMultiLvlLbl val="0"/>
      </c:catAx>
      <c:valAx>
        <c:axId val="579010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8869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23127240604705E-2"/>
          <c:y val="0.25686938508971568"/>
          <c:w val="0.89522929024146369"/>
          <c:h val="0.49689149051082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Выселковский район</c:v>
                </c:pt>
                <c:pt idx="1">
                  <c:v>Усть-Лабинский район</c:v>
                </c:pt>
                <c:pt idx="2">
                  <c:v>Тихорецкий район</c:v>
                </c:pt>
                <c:pt idx="3">
                  <c:v>Лабинский район</c:v>
                </c:pt>
                <c:pt idx="4">
                  <c:v>Белоглинский район</c:v>
                </c:pt>
                <c:pt idx="5">
                  <c:v>Брюховецкий район</c:v>
                </c:pt>
                <c:pt idx="6">
                  <c:v>Ленинградский район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17.600000000000001</c:v>
                </c:pt>
                <c:pt idx="1">
                  <c:v>17.5</c:v>
                </c:pt>
                <c:pt idx="2">
                  <c:v>17.3</c:v>
                </c:pt>
                <c:pt idx="3">
                  <c:v>17.3</c:v>
                </c:pt>
                <c:pt idx="4">
                  <c:v>17.2</c:v>
                </c:pt>
                <c:pt idx="5">
                  <c:v>16.899999999999999</c:v>
                </c:pt>
                <c:pt idx="6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35520"/>
        <c:axId val="57837056"/>
      </c:barChart>
      <c:catAx>
        <c:axId val="5783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7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837056"/>
        <c:crosses val="autoZero"/>
        <c:auto val="1"/>
        <c:lblAlgn val="ctr"/>
        <c:lblOffset val="100"/>
        <c:noMultiLvlLbl val="0"/>
      </c:catAx>
      <c:valAx>
        <c:axId val="578370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83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4840618197257"/>
          <c:y val="0.60892342439672709"/>
          <c:w val="0.83443351489038831"/>
          <c:h val="0.1859855325937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РФ 2021</c:v>
                </c:pt>
                <c:pt idx="1">
                  <c:v>КК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640.29999999999995</c:v>
                </c:pt>
                <c:pt idx="1">
                  <c:v>549.20000000000005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57920"/>
        <c:axId val="57859456"/>
      </c:barChart>
      <c:catAx>
        <c:axId val="5785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859456"/>
        <c:crosses val="autoZero"/>
        <c:auto val="1"/>
        <c:lblAlgn val="ctr"/>
        <c:lblOffset val="100"/>
        <c:noMultiLvlLbl val="0"/>
      </c:catAx>
      <c:valAx>
        <c:axId val="57859456"/>
        <c:scaling>
          <c:orientation val="minMax"/>
          <c:max val="800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7857920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23127240604705E-2"/>
          <c:y val="0.28401178724651849"/>
          <c:w val="0.89522929024146369"/>
          <c:h val="0.51397449348038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Усть-Лабинский район</c:v>
                </c:pt>
                <c:pt idx="1">
                  <c:v>Абинский район</c:v>
                </c:pt>
                <c:pt idx="2">
                  <c:v>Тихорецкий район</c:v>
                </c:pt>
                <c:pt idx="3">
                  <c:v>г.-к. Сочи</c:v>
                </c:pt>
                <c:pt idx="4">
                  <c:v>Павловский район</c:v>
                </c:pt>
                <c:pt idx="5">
                  <c:v>Новокубанский район</c:v>
                </c:pt>
                <c:pt idx="6">
                  <c:v>Белореченский район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740.8</c:v>
                </c:pt>
                <c:pt idx="1">
                  <c:v>705.8</c:v>
                </c:pt>
                <c:pt idx="2">
                  <c:v>662</c:v>
                </c:pt>
                <c:pt idx="3">
                  <c:v>655.4</c:v>
                </c:pt>
                <c:pt idx="4">
                  <c:v>647.6</c:v>
                </c:pt>
                <c:pt idx="5">
                  <c:v>641.70000000000005</c:v>
                </c:pt>
                <c:pt idx="6">
                  <c:v>628.6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76544"/>
        <c:axId val="58078336"/>
      </c:barChart>
      <c:catAx>
        <c:axId val="5807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8078336"/>
        <c:crosses val="autoZero"/>
        <c:auto val="1"/>
        <c:lblAlgn val="ctr"/>
        <c:lblOffset val="100"/>
        <c:noMultiLvlLbl val="0"/>
      </c:catAx>
      <c:valAx>
        <c:axId val="580783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807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4023727111222"/>
          <c:y val="0.56879200473587077"/>
          <c:w val="0.8172677642840559"/>
          <c:h val="0.26167988614139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РФ 2021</c:v>
                </c:pt>
                <c:pt idx="1">
                  <c:v>КК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191.3</c:v>
                </c:pt>
                <c:pt idx="1">
                  <c:v>188.6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115584"/>
        <c:axId val="58117120"/>
      </c:barChart>
      <c:catAx>
        <c:axId val="5811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8117120"/>
        <c:crosses val="autoZero"/>
        <c:auto val="1"/>
        <c:lblAlgn val="ctr"/>
        <c:lblOffset val="100"/>
        <c:noMultiLvlLbl val="0"/>
      </c:catAx>
      <c:valAx>
        <c:axId val="58117120"/>
        <c:scaling>
          <c:orientation val="minMax"/>
          <c:max val="200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811558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23127240604705E-2"/>
          <c:y val="0.21100095091115992"/>
          <c:w val="0.89522929024146369"/>
          <c:h val="0.61671525147183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Брюховецкий район</c:v>
                </c:pt>
                <c:pt idx="1">
                  <c:v>Усть-Лабинский район</c:v>
                </c:pt>
                <c:pt idx="2">
                  <c:v>Гулькевичский район</c:v>
                </c:pt>
                <c:pt idx="3">
                  <c:v>Щербиновский район</c:v>
                </c:pt>
                <c:pt idx="4">
                  <c:v>Тихорецкий район</c:v>
                </c:pt>
                <c:pt idx="5">
                  <c:v>г. Геленджик</c:v>
                </c:pt>
                <c:pt idx="6">
                  <c:v>Выселковский район</c:v>
                </c:pt>
                <c:pt idx="7">
                  <c:v>Лабинский район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303.10000000000002</c:v>
                </c:pt>
                <c:pt idx="1">
                  <c:v>257.60000000000002</c:v>
                </c:pt>
                <c:pt idx="2">
                  <c:v>229.8</c:v>
                </c:pt>
                <c:pt idx="3">
                  <c:v>227.6</c:v>
                </c:pt>
                <c:pt idx="4">
                  <c:v>223.7</c:v>
                </c:pt>
                <c:pt idx="5">
                  <c:v>218.8</c:v>
                </c:pt>
                <c:pt idx="6">
                  <c:v>215.8</c:v>
                </c:pt>
                <c:pt idx="7">
                  <c:v>209.5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133504"/>
        <c:axId val="58135296"/>
      </c:barChart>
      <c:catAx>
        <c:axId val="5813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8135296"/>
        <c:crosses val="autoZero"/>
        <c:auto val="1"/>
        <c:lblAlgn val="ctr"/>
        <c:lblOffset val="100"/>
        <c:noMultiLvlLbl val="0"/>
      </c:catAx>
      <c:valAx>
        <c:axId val="581352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813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ГБУЗ "ГБ № 4 г.Сочи" МЗ КК</c:v>
                </c:pt>
                <c:pt idx="1">
                  <c:v>ГБУЗ "ГП № 2 г. Новороссийска" МЗ КК</c:v>
                </c:pt>
                <c:pt idx="2">
                  <c:v>ГБУЗ "ГБ № 8 г. Сочи" МЗ КК</c:v>
                </c:pt>
                <c:pt idx="3">
                  <c:v>ГБУЗ "Туапсинская ЦРБ № 4" МЗ КК</c:v>
                </c:pt>
                <c:pt idx="4">
                  <c:v>ГБУЗ "Туапсинская районная больница № 3"</c:v>
                </c:pt>
                <c:pt idx="5">
                  <c:v>ГБУЗ Гулькевичская ЦРБ</c:v>
                </c:pt>
                <c:pt idx="6">
                  <c:v>ГБУЗ "Амбулатория № 1 г.Новороссийска" МЗ КК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46</c:v>
                </c:pt>
                <c:pt idx="4">
                  <c:v>50</c:v>
                </c:pt>
                <c:pt idx="5">
                  <c:v>55</c:v>
                </c:pt>
                <c:pt idx="6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55744"/>
        <c:axId val="46748032"/>
      </c:barChart>
      <c:catAx>
        <c:axId val="4665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6748032"/>
        <c:crosses val="autoZero"/>
        <c:auto val="1"/>
        <c:lblAlgn val="ctr"/>
        <c:lblOffset val="100"/>
        <c:noMultiLvlLbl val="0"/>
      </c:catAx>
      <c:valAx>
        <c:axId val="467480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665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1.4946550194988024E-3"/>
                  <c:y val="1.95965955930033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1724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803384288249902E-17"/>
                  <c:y val="2.44957444912542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1300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946550194987751E-3"/>
                  <c:y val="1.46974466947525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1240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893100389974405E-3"/>
                  <c:y val="2.93948933895050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1216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893100389975502E-3"/>
                  <c:y val="1.4697446694752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ГБУЗ "Городская больница г.Горячий Ключ" МЗ КК</c:v>
                </c:pt>
                <c:pt idx="1">
                  <c:v>ГБУЗ "Тимашевская ЦРБ" МЗ КК</c:v>
                </c:pt>
                <c:pt idx="2">
                  <c:v>ГБУЗ "ГП № 4 г. Краснодара" МЗ КК</c:v>
                </c:pt>
                <c:pt idx="3">
                  <c:v>ГБУЗ "Каневская ЦРБ" МЗ КК</c:v>
                </c:pt>
                <c:pt idx="4">
                  <c:v>ГБУЗ "ГП № 17 г. Краснодара" МЗ КК</c:v>
                </c:pt>
                <c:pt idx="5">
                  <c:v>ГБУЗ "ГП № 15 г. Краснодара" МЗ КК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1724</c:v>
                </c:pt>
                <c:pt idx="1">
                  <c:v>1408</c:v>
                </c:pt>
                <c:pt idx="2">
                  <c:v>1300</c:v>
                </c:pt>
                <c:pt idx="3">
                  <c:v>1240</c:v>
                </c:pt>
                <c:pt idx="4">
                  <c:v>1216</c:v>
                </c:pt>
                <c:pt idx="5">
                  <c:v>1164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88864"/>
        <c:axId val="49190400"/>
      </c:barChart>
      <c:catAx>
        <c:axId val="4918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9190400"/>
        <c:crosses val="autoZero"/>
        <c:auto val="1"/>
        <c:lblAlgn val="ctr"/>
        <c:lblOffset val="100"/>
        <c:noMultiLvlLbl val="0"/>
      </c:catAx>
      <c:valAx>
        <c:axId val="491904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9188864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1.50854798321762E-3"/>
                  <c:y val="1.550557772783083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23,0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237842049995477E-2"/>
                      <c:h val="8.8862989582354085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9BBB59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КК</c:v>
                </c:pt>
                <c:pt idx="1">
                  <c:v>ГБУЗ "ГП № 8 г. Краснодара" МЗ КК</c:v>
                </c:pt>
                <c:pt idx="2">
                  <c:v>ГБУЗ "ГП № 9 г. Краснодара" МЗ КК</c:v>
                </c:pt>
                <c:pt idx="3">
                  <c:v>ГБУЗ "ГБ № 4 г.Сочи" МЗ КК</c:v>
                </c:pt>
                <c:pt idx="4">
                  <c:v>ГБУЗ "Ленинградская ЦРБ" МЗ КК</c:v>
                </c:pt>
                <c:pt idx="5">
                  <c:v>ГБУЗ "ГП № 16 г. Краснодара" МЗ КК</c:v>
                </c:pt>
                <c:pt idx="6">
                  <c:v>ГБУЗ "ГП № 12 г. Краснодара" МЗ КК</c:v>
                </c:pt>
                <c:pt idx="7">
                  <c:v>ГБУЗ "ГП № 1 г. Новороссийска" МЗ КК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 formatCode="0">
                  <c:v>23</c:v>
                </c:pt>
                <c:pt idx="1">
                  <c:v>0.1</c:v>
                </c:pt>
                <c:pt idx="2">
                  <c:v>0.1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2.9</c:v>
                </c:pt>
                <c:pt idx="7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28160"/>
        <c:axId val="59230080"/>
      </c:barChart>
      <c:catAx>
        <c:axId val="5922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9230080"/>
        <c:crosses val="autoZero"/>
        <c:auto val="1"/>
        <c:lblAlgn val="ctr"/>
        <c:lblOffset val="100"/>
        <c:noMultiLvlLbl val="0"/>
      </c:catAx>
      <c:valAx>
        <c:axId val="5923008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922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27899354852045"/>
          <c:y val="0.25461701737578857"/>
          <c:w val="0.8147210064514796"/>
          <c:h val="0.30744061529244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133737277054686E-3"/>
                  <c:y val="1.289738152688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267474554109373E-3"/>
                  <c:y val="4.299127175629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401211831164059E-3"/>
                  <c:y val="4.2991271756291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133737277054686E-3"/>
                  <c:y val="4.2991271756291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9489220707899822E-17"/>
                  <c:y val="1.719650870251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ГБУЗ "Кореновская ЦРБ" МЗ КК</c:v>
                </c:pt>
                <c:pt idx="1">
                  <c:v>ГБУЗ "Староминская ЦРБ" МЗ КК</c:v>
                </c:pt>
                <c:pt idx="2">
                  <c:v>ГБУЗ "ГП № 8 г. Краснодара" МЗ КК</c:v>
                </c:pt>
                <c:pt idx="3">
                  <c:v>ГБУЗ "Темрюкская ЦРБ" МЗ КК</c:v>
                </c:pt>
                <c:pt idx="4">
                  <c:v>ГБУЗ "ГП № 1 г. Сочи" МЗ КК</c:v>
                </c:pt>
                <c:pt idx="5">
                  <c:v>ГБУЗ "Туапсинская ЦРБ № 4" МЗ КК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68</c:v>
                </c:pt>
                <c:pt idx="1">
                  <c:v>70</c:v>
                </c:pt>
                <c:pt idx="2">
                  <c:v>70.599999999999994</c:v>
                </c:pt>
                <c:pt idx="3">
                  <c:v>71</c:v>
                </c:pt>
                <c:pt idx="4">
                  <c:v>71.3</c:v>
                </c:pt>
                <c:pt idx="5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29184"/>
        <c:axId val="113235072"/>
      </c:barChart>
      <c:catAx>
        <c:axId val="11322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13235072"/>
        <c:crosses val="autoZero"/>
        <c:auto val="1"/>
        <c:lblAlgn val="ctr"/>
        <c:lblOffset val="100"/>
        <c:noMultiLvlLbl val="0"/>
      </c:catAx>
      <c:valAx>
        <c:axId val="1132350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1322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23,0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9BBB59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КК</c:v>
                </c:pt>
                <c:pt idx="1">
                  <c:v>ГБУЗ "Каневская ЦРБ" МЗ КК</c:v>
                </c:pt>
                <c:pt idx="2">
                  <c:v>ГБУЗ "Туапсинская ЦРБ № 2" МЗ КК</c:v>
                </c:pt>
                <c:pt idx="3">
                  <c:v>ГБУЗ "ГП № 7 г. Краснодара" МЗ КК</c:v>
                </c:pt>
                <c:pt idx="4">
                  <c:v>ГБУЗ "ГП № 2 г.Сочи" МЗ КК</c:v>
                </c:pt>
                <c:pt idx="5">
                  <c:v>ГБУЗ "Крыловская ЦРБ" МЗ КК</c:v>
                </c:pt>
                <c:pt idx="6">
                  <c:v>ГБУЗ "ГП № 5 города Краснодара" МЗ КК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0">
                  <c:v>23</c:v>
                </c:pt>
                <c:pt idx="1">
                  <c:v>88.7</c:v>
                </c:pt>
                <c:pt idx="2">
                  <c:v>82.4</c:v>
                </c:pt>
                <c:pt idx="3">
                  <c:v>76.400000000000006</c:v>
                </c:pt>
                <c:pt idx="4">
                  <c:v>65.400000000000006</c:v>
                </c:pt>
                <c:pt idx="5">
                  <c:v>54.6</c:v>
                </c:pt>
                <c:pt idx="6">
                  <c:v>53.4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65952"/>
        <c:axId val="59682816"/>
      </c:barChart>
      <c:catAx>
        <c:axId val="5956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9682816"/>
        <c:crosses val="autoZero"/>
        <c:auto val="1"/>
        <c:lblAlgn val="ctr"/>
        <c:lblOffset val="100"/>
        <c:noMultiLvlLbl val="0"/>
      </c:catAx>
      <c:valAx>
        <c:axId val="596828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956595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6039647858056925"/>
          <c:w val="0.9059835153817597"/>
          <c:h val="0.40431978751332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9BBB59">
                        <a:lumMod val="50000"/>
                      </a:srgb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КК</c:v>
                </c:pt>
                <c:pt idx="1">
                  <c:v>ГБУЗ "ГП №3 г.Новороссийска" МЗ КК</c:v>
                </c:pt>
                <c:pt idx="2">
                  <c:v>ГБУЗ "ГП №1 г.Сочи" МЗ КК</c:v>
                </c:pt>
                <c:pt idx="3">
                  <c:v>ГБУЗ "ГП № 1 г. Новороссийска" МЗ КК</c:v>
                </c:pt>
                <c:pt idx="4">
                  <c:v>ГБУЗ "ГП № 5 города Краснодара"  МЗ КК</c:v>
                </c:pt>
                <c:pt idx="5">
                  <c:v>ГБУЗ "Туапсинская ЦРБ № 4" МЗ КК</c:v>
                </c:pt>
                <c:pt idx="6">
                  <c:v>ГБУЗ "ГП №3 г.Сочи" МЗ КК</c:v>
                </c:pt>
                <c:pt idx="7">
                  <c:v>ГБУЗ "Тимашевская ЦРБ" М3 КК</c:v>
                </c:pt>
                <c:pt idx="8">
                  <c:v>ГБУЗ "ГП № 27 г. Краснодара" МЗ КК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6.9</c:v>
                </c:pt>
                <c:pt idx="1">
                  <c:v>0.1</c:v>
                </c:pt>
                <c:pt idx="2">
                  <c:v>0.5</c:v>
                </c:pt>
                <c:pt idx="3">
                  <c:v>0.5</c:v>
                </c:pt>
                <c:pt idx="4">
                  <c:v>0.8</c:v>
                </c:pt>
                <c:pt idx="5">
                  <c:v>1.1000000000000001</c:v>
                </c:pt>
                <c:pt idx="6">
                  <c:v>1.2</c:v>
                </c:pt>
                <c:pt idx="7">
                  <c:v>1.5</c:v>
                </c:pt>
                <c:pt idx="8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45952"/>
        <c:axId val="133387392"/>
      </c:barChart>
      <c:catAx>
        <c:axId val="13324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3387392"/>
        <c:crosses val="autoZero"/>
        <c:auto val="1"/>
        <c:lblAlgn val="ctr"/>
        <c:lblOffset val="100"/>
        <c:noMultiLvlLbl val="0"/>
      </c:catAx>
      <c:valAx>
        <c:axId val="1333873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324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КК</c:v>
                </c:pt>
                <c:pt idx="1">
                  <c:v>ГБУЗ "ГП №2 г.Новороссийска" МЗ КК</c:v>
                </c:pt>
                <c:pt idx="2">
                  <c:v>ГБУЗ "ГП №7 г.Новороссийска" МЗ КК</c:v>
                </c:pt>
                <c:pt idx="3">
                  <c:v>ГБУЗ "ГБ № 2 г. Новороссийска" МЗ КК</c:v>
                </c:pt>
                <c:pt idx="4">
                  <c:v>ГБУЗ "Брюховецкая ЦРБ" МЗ КК</c:v>
                </c:pt>
                <c:pt idx="5">
                  <c:v>ГБУЗ "УБ №3 г.Сочи" МЗ КК</c:v>
                </c:pt>
                <c:pt idx="6">
                  <c:v>ГБУЗ "КЦРБ" МЗ КК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6.9</c:v>
                </c:pt>
                <c:pt idx="1">
                  <c:v>50.5</c:v>
                </c:pt>
                <c:pt idx="2">
                  <c:v>42</c:v>
                </c:pt>
                <c:pt idx="3">
                  <c:v>39</c:v>
                </c:pt>
                <c:pt idx="4">
                  <c:v>28.4</c:v>
                </c:pt>
                <c:pt idx="5">
                  <c:v>28</c:v>
                </c:pt>
                <c:pt idx="6">
                  <c:v>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37504"/>
        <c:axId val="134039040"/>
      </c:barChart>
      <c:catAx>
        <c:axId val="13403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4039040"/>
        <c:crosses val="autoZero"/>
        <c:auto val="1"/>
        <c:lblAlgn val="ctr"/>
        <c:lblOffset val="100"/>
        <c:noMultiLvlLbl val="0"/>
      </c:catAx>
      <c:valAx>
        <c:axId val="1340390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403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6039647858056925"/>
          <c:w val="0.9059835153817597"/>
          <c:h val="0.40431978751332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9BBB59">
                        <a:lumMod val="50000"/>
                      </a:srgb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КК</c:v>
                </c:pt>
                <c:pt idx="1">
                  <c:v>ГБУЗ "Брюховецкая ЦРБ" МЗ КК</c:v>
                </c:pt>
                <c:pt idx="2">
                  <c:v>ГБУЗ "ГП № 7 г. Новороссийска" МЗ КК</c:v>
                </c:pt>
                <c:pt idx="3">
                  <c:v>ГБУЗ "ГП № 4 г. Сочи" МЗ КК</c:v>
                </c:pt>
                <c:pt idx="4">
                  <c:v>ГБУЗ "ГБ № 4 г.Сочи" МЗ КК</c:v>
                </c:pt>
                <c:pt idx="5">
                  <c:v>ГБУЗ "ГП № 27 г.Краснодара" МЗ КК</c:v>
                </c:pt>
                <c:pt idx="6">
                  <c:v>ГБУЗ "ГП № 5 города Краснодара" МЗ КК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24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42656"/>
        <c:axId val="137144192"/>
      </c:barChart>
      <c:catAx>
        <c:axId val="13714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144192"/>
        <c:crosses val="autoZero"/>
        <c:auto val="1"/>
        <c:lblAlgn val="ctr"/>
        <c:lblOffset val="100"/>
        <c:noMultiLvlLbl val="0"/>
      </c:catAx>
      <c:valAx>
        <c:axId val="1371441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14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EEECE1">
                        <a:lumMod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Павловский район</c:v>
                </c:pt>
                <c:pt idx="1">
                  <c:v>Успенский район</c:v>
                </c:pt>
                <c:pt idx="2">
                  <c:v>Усть-Лабинский район</c:v>
                </c:pt>
                <c:pt idx="3">
                  <c:v>г.Новороссийск</c:v>
                </c:pt>
                <c:pt idx="4">
                  <c:v>Темрюкский район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36</c:v>
                </c:pt>
                <c:pt idx="1">
                  <c:v>38</c:v>
                </c:pt>
                <c:pt idx="2">
                  <c:v>39</c:v>
                </c:pt>
                <c:pt idx="3">
                  <c:v>42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843456"/>
        <c:axId val="137845376"/>
      </c:barChart>
      <c:catAx>
        <c:axId val="13784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845376"/>
        <c:crosses val="autoZero"/>
        <c:auto val="1"/>
        <c:lblAlgn val="ctr"/>
        <c:lblOffset val="100"/>
        <c:noMultiLvlLbl val="0"/>
      </c:catAx>
      <c:valAx>
        <c:axId val="13784537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84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22773541035123082"/>
          <c:w val="0.9059835153817597"/>
          <c:h val="0.517293713396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г. Армавир</c:v>
                </c:pt>
                <c:pt idx="1">
                  <c:v>Динской район</c:v>
                </c:pt>
                <c:pt idx="2">
                  <c:v>г. Горячий ключ</c:v>
                </c:pt>
                <c:pt idx="3">
                  <c:v>Отрадненский район</c:v>
                </c:pt>
                <c:pt idx="4">
                  <c:v>Апшеронский район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2079</c:v>
                </c:pt>
                <c:pt idx="1">
                  <c:v>1535</c:v>
                </c:pt>
                <c:pt idx="2">
                  <c:v>1079</c:v>
                </c:pt>
                <c:pt idx="3">
                  <c:v>621</c:v>
                </c:pt>
                <c:pt idx="4">
                  <c:v>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78976"/>
        <c:axId val="137280512"/>
      </c:barChart>
      <c:catAx>
        <c:axId val="13727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280512"/>
        <c:crosses val="autoZero"/>
        <c:auto val="1"/>
        <c:lblAlgn val="ctr"/>
        <c:lblOffset val="100"/>
        <c:noMultiLvlLbl val="0"/>
      </c:catAx>
      <c:valAx>
        <c:axId val="1372805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27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29498574232499E-2"/>
          <c:y val="0.34305376325707398"/>
          <c:w val="0.90892308262044963"/>
          <c:h val="0.40197510105714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EEECE1">
                        <a:lumMod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Щербиновский, Тбилисский, Ленинградский районы</c:v>
                </c:pt>
                <c:pt idx="1">
                  <c:v>Калининский район</c:v>
                </c:pt>
                <c:pt idx="2">
                  <c:v>Лабинский район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6</c:v>
                </c:pt>
                <c:pt idx="1">
                  <c:v>14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351168"/>
        <c:axId val="137352704"/>
      </c:barChart>
      <c:catAx>
        <c:axId val="13735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352704"/>
        <c:crosses val="autoZero"/>
        <c:auto val="1"/>
        <c:lblAlgn val="ctr"/>
        <c:lblOffset val="100"/>
        <c:noMultiLvlLbl val="0"/>
      </c:catAx>
      <c:valAx>
        <c:axId val="1373527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35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36134847026612793"/>
          <c:w val="0.9059835153817597"/>
          <c:h val="0.42152683518256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2.7635894641083283E-17"/>
                  <c:y val="4.600938060022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г-к. Анапа</c:v>
                </c:pt>
                <c:pt idx="1">
                  <c:v>г-к. Сочи</c:v>
                </c:pt>
                <c:pt idx="2">
                  <c:v>г. Армавир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16639</c:v>
                </c:pt>
                <c:pt idx="1">
                  <c:v>11739</c:v>
                </c:pt>
                <c:pt idx="2">
                  <c:v>7922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451008"/>
        <c:axId val="137452544"/>
      </c:barChart>
      <c:catAx>
        <c:axId val="13745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452544"/>
        <c:crosses val="autoZero"/>
        <c:auto val="1"/>
        <c:lblAlgn val="ctr"/>
        <c:lblOffset val="100"/>
        <c:noMultiLvlLbl val="0"/>
      </c:catAx>
      <c:valAx>
        <c:axId val="13745254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451008"/>
        <c:crosses val="autoZero"/>
        <c:crossBetween val="between"/>
        <c:maj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36134847026612793"/>
          <c:w val="0.9059835153817597"/>
          <c:h val="0.42152683518256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Славянский район</c:v>
                </c:pt>
                <c:pt idx="1">
                  <c:v>г-к. Анапа</c:v>
                </c:pt>
                <c:pt idx="2">
                  <c:v>г-к. Сочи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17584</c:v>
                </c:pt>
                <c:pt idx="1">
                  <c:v>1180</c:v>
                </c:pt>
                <c:pt idx="2">
                  <c:v>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95904"/>
        <c:axId val="137601792"/>
      </c:barChart>
      <c:catAx>
        <c:axId val="13759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601792"/>
        <c:crosses val="autoZero"/>
        <c:auto val="1"/>
        <c:lblAlgn val="ctr"/>
        <c:lblOffset val="100"/>
        <c:noMultiLvlLbl val="0"/>
      </c:catAx>
      <c:valAx>
        <c:axId val="1376017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59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29498574232499E-2"/>
          <c:y val="0.34305376325707398"/>
          <c:w val="0.90892308262044963"/>
          <c:h val="0.40197510105714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EEECE1">
                        <a:lumMod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Щербиновский район</c:v>
                </c:pt>
                <c:pt idx="1">
                  <c:v>Курганинский район</c:v>
                </c:pt>
                <c:pt idx="2">
                  <c:v>Усть-Лабинский район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4</c:v>
                </c:pt>
                <c:pt idx="1">
                  <c:v>28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22272"/>
        <c:axId val="137623808"/>
      </c:barChart>
      <c:catAx>
        <c:axId val="13762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623808"/>
        <c:crosses val="autoZero"/>
        <c:auto val="1"/>
        <c:lblAlgn val="ctr"/>
        <c:lblOffset val="100"/>
        <c:noMultiLvlLbl val="0"/>
      </c:catAx>
      <c:valAx>
        <c:axId val="13762380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62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21840959470111"/>
          <c:y val="0.16159353045364791"/>
          <c:w val="0.78258963289793193"/>
          <c:h val="0.56870609072958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3.7979377497069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3136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ЮФО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412971658119856E-3"/>
                  <c:y val="-3.03835019976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9BBB59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</c:formatCode>
                <c:ptCount val="1"/>
                <c:pt idx="0">
                  <c:v>3771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412971658119856E-3"/>
                  <c:y val="-2.2787626498241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9BBB59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</c:formatCode>
                <c:ptCount val="1"/>
                <c:pt idx="0">
                  <c:v>5246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68352"/>
        <c:axId val="46869888"/>
      </c:barChart>
      <c:catAx>
        <c:axId val="4686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869888"/>
        <c:crosses val="autoZero"/>
        <c:auto val="1"/>
        <c:lblAlgn val="ctr"/>
        <c:lblOffset val="100"/>
        <c:noMultiLvlLbl val="0"/>
      </c:catAx>
      <c:valAx>
        <c:axId val="468698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6868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8902100308647E-2"/>
          <c:y val="0.36134847026612793"/>
          <c:w val="0.9059835153817597"/>
          <c:h val="0.42152683518256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г-к. Анапа</c:v>
                </c:pt>
                <c:pt idx="1">
                  <c:v>г-к. Сочи (10МО)</c:v>
                </c:pt>
                <c:pt idx="2">
                  <c:v>г. Краснодар (20 МО)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27171</c:v>
                </c:pt>
                <c:pt idx="1">
                  <c:v>20192</c:v>
                </c:pt>
                <c:pt idx="2">
                  <c:v>15678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01632"/>
        <c:axId val="137703424"/>
      </c:barChart>
      <c:catAx>
        <c:axId val="13770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703424"/>
        <c:crosses val="autoZero"/>
        <c:auto val="1"/>
        <c:lblAlgn val="ctr"/>
        <c:lblOffset val="100"/>
        <c:noMultiLvlLbl val="0"/>
      </c:catAx>
      <c:valAx>
        <c:axId val="13770342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701632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2452975119082E-2"/>
          <c:y val="0.42703919141259439"/>
          <c:w val="0.90582814625489771"/>
          <c:h val="0.31798980007512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EEECE1">
                        <a:lumMod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Тбилисский район</c:v>
                </c:pt>
                <c:pt idx="1">
                  <c:v>Павловский район</c:v>
                </c:pt>
                <c:pt idx="2">
                  <c:v>Ленинградский район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38</c:v>
                </c:pt>
                <c:pt idx="1">
                  <c:v>48</c:v>
                </c:pt>
                <c:pt idx="2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56672"/>
        <c:axId val="137758208"/>
      </c:barChart>
      <c:catAx>
        <c:axId val="13775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758208"/>
        <c:crosses val="autoZero"/>
        <c:auto val="1"/>
        <c:lblAlgn val="ctr"/>
        <c:lblOffset val="100"/>
        <c:noMultiLvlLbl val="0"/>
      </c:catAx>
      <c:valAx>
        <c:axId val="13775820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775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72282212545485E-2"/>
          <c:y val="0.16726584777617301"/>
          <c:w val="0.89738013526952287"/>
          <c:h val="0.42155038329074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016900561184263E-3"/>
                  <c:y val="1.8371801281339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36812465938202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525350841776385E-3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508450280590553E-3"/>
                  <c:y val="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8371801281339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ГБУЗ "ГП № 4 г. Сочи" МЗ КК</c:v>
                </c:pt>
                <c:pt idx="1">
                  <c:v>ГБУЗ "ГП № 8 г. Новороссийска" МЗ КК</c:v>
                </c:pt>
                <c:pt idx="2">
                  <c:v>ГБУЗ "ГП № 3 г. Новороссийска" МЗ КК</c:v>
                </c:pt>
                <c:pt idx="3">
                  <c:v>ГБУЗ "ГП № 15 г. Краснодара" МЗ КК</c:v>
                </c:pt>
                <c:pt idx="4">
                  <c:v>ГБУЗ "ГП № 12 г. Краснодара" МЗ КК</c:v>
                </c:pt>
                <c:pt idx="5">
                  <c:v>ГБУЗ "ГБ № 8 г. Сочи" МЗ КК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30336</c:v>
                </c:pt>
                <c:pt idx="1">
                  <c:v>23439</c:v>
                </c:pt>
                <c:pt idx="2">
                  <c:v>18117</c:v>
                </c:pt>
                <c:pt idx="3">
                  <c:v>17622</c:v>
                </c:pt>
                <c:pt idx="4">
                  <c:v>16837</c:v>
                </c:pt>
                <c:pt idx="5">
                  <c:v>16564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66400"/>
        <c:axId val="46572288"/>
      </c:barChart>
      <c:catAx>
        <c:axId val="4656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6572288"/>
        <c:crosses val="autoZero"/>
        <c:auto val="1"/>
        <c:lblAlgn val="ctr"/>
        <c:lblOffset val="100"/>
        <c:noMultiLvlLbl val="0"/>
      </c:catAx>
      <c:valAx>
        <c:axId val="465722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6566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27899354852045"/>
          <c:y val="0.25461701737578857"/>
          <c:w val="0.8147210064514796"/>
          <c:h val="0.30744061529244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2.132652078804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421768052536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99512576204055E-3"/>
                  <c:y val="-1.421768052536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ГБУЗ "ГП № 2 г. Сочи" МЗ КК</c:v>
                </c:pt>
                <c:pt idx="1">
                  <c:v>ГБУЗ "Усть-Лабинская ЦРБ" МЗ КК</c:v>
                </c:pt>
                <c:pt idx="2">
                  <c:v>ГБУЗ "Успенская ЦРБ" МЗ КК</c:v>
                </c:pt>
                <c:pt idx="3">
                  <c:v>ГБУЗ "ГБ № 4 г. Сочи" МЗ КК</c:v>
                </c:pt>
                <c:pt idx="4">
                  <c:v>ГБУЗ "ГП № 5 г. Новороссийска" МЗ КК</c:v>
                </c:pt>
                <c:pt idx="5">
                  <c:v>ГБУЗ "Приморско-Ахтарская ЦРБ" МЗ КК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0</c:v>
                </c:pt>
                <c:pt idx="1">
                  <c:v>46.8</c:v>
                </c:pt>
                <c:pt idx="2">
                  <c:v>131.19999999999999</c:v>
                </c:pt>
                <c:pt idx="3">
                  <c:v>265.2</c:v>
                </c:pt>
                <c:pt idx="4">
                  <c:v>344</c:v>
                </c:pt>
                <c:pt idx="5">
                  <c:v>462.8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18144"/>
        <c:axId val="47319680"/>
      </c:barChart>
      <c:catAx>
        <c:axId val="4731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319680"/>
        <c:crosses val="autoZero"/>
        <c:auto val="1"/>
        <c:lblAlgn val="ctr"/>
        <c:lblOffset val="100"/>
        <c:noMultiLvlLbl val="0"/>
      </c:catAx>
      <c:valAx>
        <c:axId val="473196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318144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21840959470111"/>
          <c:y val="0.16159353045364791"/>
          <c:w val="0.78258963289793193"/>
          <c:h val="0.56870609072958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412971658119431E-3"/>
                  <c:y val="-1.763692923008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126.9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ЮФО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9BBB59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9BBB59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</c:formatCode>
                <c:ptCount val="1"/>
                <c:pt idx="0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09792"/>
        <c:axId val="47011328"/>
      </c:barChart>
      <c:catAx>
        <c:axId val="4700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011328"/>
        <c:crosses val="autoZero"/>
        <c:auto val="1"/>
        <c:lblAlgn val="ctr"/>
        <c:lblOffset val="100"/>
        <c:noMultiLvlLbl val="0"/>
      </c:catAx>
      <c:valAx>
        <c:axId val="470113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0097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23127240604705E-2"/>
          <c:y val="0.3099895010241796"/>
          <c:w val="0.89522929024146369"/>
          <c:h val="0.41057176410889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508450280592131E-3"/>
                  <c:y val="2.2757328038820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8446660048525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08450280592131E-3"/>
                  <c:y val="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ГБУЗ "Щербиновская ЦРБ" МЗ КК</c:v>
                </c:pt>
                <c:pt idx="1">
                  <c:v>ГБУЗ "ГП № 14 г. Краснодара" МЗ КК</c:v>
                </c:pt>
                <c:pt idx="2">
                  <c:v>ГБУЗ "Кавказская ЦРБ" МЗ КК</c:v>
                </c:pt>
                <c:pt idx="3">
                  <c:v>ГБУЗ "Северская ЦРБ" МЗ КК</c:v>
                </c:pt>
                <c:pt idx="4">
                  <c:v>ГБУЗ "ГП № 6 г. Новороссийска" МЗ КК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822.3</c:v>
                </c:pt>
                <c:pt idx="1">
                  <c:v>597.79999999999995</c:v>
                </c:pt>
                <c:pt idx="2">
                  <c:v>579.70000000000005</c:v>
                </c:pt>
                <c:pt idx="3">
                  <c:v>546.6</c:v>
                </c:pt>
                <c:pt idx="4">
                  <c:v>488.6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81344"/>
        <c:axId val="47082880"/>
      </c:barChart>
      <c:catAx>
        <c:axId val="4708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082880"/>
        <c:crosses val="autoZero"/>
        <c:auto val="1"/>
        <c:lblAlgn val="ctr"/>
        <c:lblOffset val="100"/>
        <c:noMultiLvlLbl val="0"/>
      </c:catAx>
      <c:valAx>
        <c:axId val="470828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081344"/>
        <c:crosses val="autoZero"/>
        <c:crossBetween val="between"/>
        <c:majorUnit val="2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4.1992688643061205E-3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038722061583145E-3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РФ</c:v>
                </c:pt>
                <c:pt idx="1">
                  <c:v>КК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70.7</c:v>
                </c:pt>
                <c:pt idx="1">
                  <c:v>76.599999999999994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24480"/>
        <c:axId val="47126016"/>
      </c:barChart>
      <c:catAx>
        <c:axId val="4712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126016"/>
        <c:crosses val="autoZero"/>
        <c:auto val="1"/>
        <c:lblAlgn val="ctr"/>
        <c:lblOffset val="100"/>
        <c:noMultiLvlLbl val="0"/>
      </c:catAx>
      <c:valAx>
        <c:axId val="4712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712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0.11628</cdr:x>
      <cdr:y>0.06115</cdr:y>
    </cdr:from>
    <cdr:to>
      <cdr:x>0.84562</cdr:x>
      <cdr:y>0.15217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0" y="202559"/>
          <a:ext cx="4516567" cy="3014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наибольшими показателями охвата ПМО и диспансеризацией,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0.19051</cdr:x>
      <cdr:y>0</cdr:y>
    </cdr:from>
    <cdr:to>
      <cdr:x>0.91985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77600" y="-3429000"/>
          <a:ext cx="6039607" cy="5061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наименьшими показателями выявленных факторов риска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(низкая физическая активность),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0.11628</cdr:x>
      <cdr:y>0</cdr:y>
    </cdr:from>
    <cdr:to>
      <cdr:x>0.84562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6593" y="0"/>
          <a:ext cx="430650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наибольшими показателями выявленных факторов риска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(нерациональное питание),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0.11628</cdr:x>
      <cdr:y>0</cdr:y>
    </cdr:from>
    <cdr:to>
      <cdr:x>0.84562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6593" y="0"/>
          <a:ext cx="430650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наименьшими показателями выявленных факторов риска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(нерациональное питание),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0.11628</cdr:x>
      <cdr:y>0</cdr:y>
    </cdr:from>
    <cdr:to>
      <cdr:x>0.84562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6593" y="0"/>
          <a:ext cx="430650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наибольшими показателями выявленных факторов риска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(избыточная масса тела),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0.11628</cdr:x>
      <cdr:y>0</cdr:y>
    </cdr:from>
    <cdr:to>
      <cdr:x>0.84562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6593" y="0"/>
          <a:ext cx="430650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наименьшими показателями выявленных факторов риска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(избыточная масса тела),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0.11628</cdr:x>
      <cdr:y>0</cdr:y>
    </cdr:from>
    <cdr:to>
      <cdr:x>0.84562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6593" y="0"/>
          <a:ext cx="430650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наибольшими показателями выявленных факторов риска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(ожирение),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0.11628</cdr:x>
      <cdr:y>0</cdr:y>
    </cdr:from>
    <cdr:to>
      <cdr:x>0.84562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6593" y="0"/>
          <a:ext cx="430650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наименьшими показателями выявленных факторов риска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(ожирение),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0.1081</cdr:x>
      <cdr:y>0.07277</cdr:y>
    </cdr:from>
    <cdr:to>
      <cdr:x>0.98</cdr:x>
      <cdr:y>0.1846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8406" y="139184"/>
          <a:ext cx="6278378" cy="2138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</a:rPr>
            <a:t>МО с наиболее высокими показателями общей смертности, на 1000 населения</a:t>
          </a:r>
          <a:endParaRPr lang="ru-RU" sz="12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0.05</cdr:y>
    </cdr:from>
    <cdr:to>
      <cdr:x>1</cdr:x>
      <cdr:y>0.41287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73587"/>
          <a:ext cx="2214180" cy="5340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</a:rPr>
            <a:t>Смертность населения  от БСК 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</a:rPr>
            <a:t>в РФ и КК, на 100 тыс. населения</a:t>
          </a:r>
          <a:endParaRPr lang="ru-RU" sz="12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0.04396</cdr:x>
      <cdr:y>0.04987</cdr:y>
    </cdr:from>
    <cdr:to>
      <cdr:x>0.96703</cdr:x>
      <cdr:y>0.15498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8033" y="76493"/>
          <a:ext cx="6048672" cy="161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</a:rPr>
            <a:t>МО с наиболее высокими показателями смертности от БСК, на 100 тыс. населения</a:t>
          </a:r>
          <a:endParaRPr lang="ru-RU" sz="12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0.01515</cdr:x>
      <cdr:y>0.06973</cdr:y>
    </cdr:from>
    <cdr:to>
      <cdr:x>1</cdr:x>
      <cdr:y>0.1627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9" y="216024"/>
          <a:ext cx="4680519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наименьшими показателями охвата ПМО и диспансеризацией,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0.03194</cdr:y>
    </cdr:from>
    <cdr:to>
      <cdr:x>1</cdr:x>
      <cdr:y>0.37339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66060"/>
          <a:ext cx="2222268" cy="7062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</a:rPr>
            <a:t>Смертность населения  от ЗНО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</a:rPr>
            <a:t>в РФ и КК, на 100 тыс. населения</a:t>
          </a:r>
          <a:endParaRPr lang="ru-RU" sz="12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1.59625E-7</cdr:x>
      <cdr:y>0.04987</cdr:y>
    </cdr:from>
    <cdr:to>
      <cdr:x>0.95796</cdr:x>
      <cdr:y>0.13941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" y="95973"/>
          <a:ext cx="6001298" cy="1723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200" b="1" dirty="0" smtClean="0">
              <a:solidFill>
                <a:schemeClr val="accent3">
                  <a:lumMod val="50000"/>
                </a:schemeClr>
              </a:solidFill>
            </a:rPr>
            <a:t>МО с наиболее высокими показателями смертности от ЗНО, на 100 тыс. населения</a:t>
          </a:r>
          <a:endParaRPr lang="ru-RU" sz="12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0.10264</cdr:x>
      <cdr:y>0</cdr:y>
    </cdr:from>
    <cdr:to>
      <cdr:x>0.83198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6" y="0"/>
          <a:ext cx="6139847" cy="3950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наименьшими показателями </a:t>
          </a:r>
          <a:r>
            <a:rPr lang="ru-RU" sz="1400" b="1" dirty="0">
              <a:solidFill>
                <a:schemeClr val="accent3">
                  <a:lumMod val="50000"/>
                </a:schemeClr>
              </a:solidFill>
            </a:rPr>
            <a:t>по данным ИС «Парус» за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2022 год, чел.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0.00431</cdr:x>
      <cdr:y>0</cdr:y>
    </cdr:from>
    <cdr:to>
      <cdr:x>0.98276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05" y="0"/>
          <a:ext cx="8172908" cy="3725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наибольшими показателями по данным ИС «Парус» за 2022 год, чел.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0.0035</cdr:x>
      <cdr:y>0</cdr:y>
    </cdr:from>
    <cdr:to>
      <cdr:x>0.99145</cdr:x>
      <cdr:y>0.19444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464" y="0"/>
          <a:ext cx="8316919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наименьшими показателями ,</a:t>
          </a:r>
        </a:p>
        <a:p xmlns:a="http://schemas.openxmlformats.org/drawingml/2006/main">
          <a:pPr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% </a:t>
          </a:r>
          <a:r>
            <a:rPr lang="ru-RU" sz="1400" b="1" dirty="0">
              <a:solidFill>
                <a:schemeClr val="accent3">
                  <a:lumMod val="50000"/>
                </a:schemeClr>
              </a:solidFill>
            </a:rPr>
            <a:t>отказавшихся от курения от числа посетивших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КОК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0.01724</cdr:x>
      <cdr:y>0</cdr:y>
    </cdr:from>
    <cdr:to>
      <cdr:x>0.99569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" y="-1556792"/>
          <a:ext cx="8172923" cy="4215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наибольшими показателями, 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% отказавшихся от курения от числа посетивших КОК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0.05093</cdr:x>
      <cdr:y>0.04</cdr:y>
    </cdr:from>
    <cdr:to>
      <cdr:x>0.93196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19591" y="72008"/>
          <a:ext cx="7258221" cy="2366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наименьшими показателями, 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% от численности взрослого населения.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0.00431</cdr:x>
      <cdr:y>0.03212</cdr:y>
    </cdr:from>
    <cdr:to>
      <cdr:x>0.98276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04" y="62136"/>
          <a:ext cx="8172923" cy="2694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наибольшими показателями, 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% от численности взрослого населения.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0.04884</cdr:x>
      <cdr:y>0.06976</cdr:y>
    </cdr:from>
    <cdr:to>
      <cdr:x>0.92987</cdr:x>
      <cdr:y>0.14815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2374" y="135632"/>
          <a:ext cx="7258224" cy="15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наименьшими показателями количества тем Школ здоровья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0.11628</cdr:x>
      <cdr:y>0</cdr:y>
    </cdr:from>
    <cdr:to>
      <cdr:x>0.84562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6593" y="0"/>
          <a:ext cx="430650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Муниципальные образования с наименьшими показателями </a:t>
          </a:r>
          <a:r>
            <a:rPr lang="ru-RU" sz="1400" b="1" dirty="0">
              <a:solidFill>
                <a:schemeClr val="accent3">
                  <a:lumMod val="50000"/>
                </a:schemeClr>
              </a:solidFill>
            </a:rPr>
            <a:t>по данным ИС «Парус» за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2022 </a:t>
          </a:r>
          <a:r>
            <a:rPr lang="ru-RU" sz="1400" b="1" dirty="0">
              <a:solidFill>
                <a:schemeClr val="accent3">
                  <a:lumMod val="50000"/>
                </a:schemeClr>
              </a:solidFill>
            </a:rPr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0.11628</cdr:x>
      <cdr:y>0</cdr:y>
    </cdr:from>
    <cdr:to>
      <cdr:x>0.84562</cdr:x>
      <cdr:y>0.1115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6593" y="0"/>
          <a:ext cx="4306502" cy="36934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наибольшими показателями частоты выявления БСК, на 100 тыс. населения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0.00431</cdr:x>
      <cdr:y>0</cdr:y>
    </cdr:from>
    <cdr:to>
      <cdr:x>0.98276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05" y="0"/>
          <a:ext cx="8172908" cy="3725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Муниципальные образования с наибольшими показателями по данным ИС «Парус» за 2022 год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0.01667</cdr:x>
      <cdr:y>0</cdr:y>
    </cdr:from>
    <cdr:to>
      <cdr:x>1</cdr:x>
      <cdr:y>0.23077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7" y="0"/>
          <a:ext cx="4248473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Муниципальные образования 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с наименьшими показателями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0.02155</cdr:x>
      <cdr:y>0.08</cdr:y>
    </cdr:from>
    <cdr:to>
      <cdr:x>1</cdr:x>
      <cdr:y>0.25143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0779" y="144016"/>
          <a:ext cx="4121689" cy="3086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Муниципальные образования 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с наибольшими показателями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0.01667</cdr:x>
      <cdr:y>0.02908</cdr:y>
    </cdr:from>
    <cdr:to>
      <cdr:x>0.99512</cdr:x>
      <cdr:y>0.24866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0222" y="50522"/>
          <a:ext cx="4121689" cy="3815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Муниципальные образования 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с наибольшими показателями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0.01667</cdr:x>
      <cdr:y>0</cdr:y>
    </cdr:from>
    <cdr:to>
      <cdr:x>1</cdr:x>
      <cdr:y>0.23077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405" y="-3293368"/>
          <a:ext cx="4035061" cy="3489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Муниципальные образования 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с наименьшими показателями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0.00591</cdr:x>
      <cdr:y>0.01338</cdr:y>
    </cdr:from>
    <cdr:to>
      <cdr:x>0.98436</cdr:x>
      <cdr:y>0.24416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880" y="21486"/>
          <a:ext cx="4121689" cy="3705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Муниципальные образования 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с наибольшими показателями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0.01667</cdr:x>
      <cdr:y>6.61302E-7</cdr:y>
    </cdr:from>
    <cdr:to>
      <cdr:x>1</cdr:x>
      <cdr:y>0.27965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405" y="1"/>
          <a:ext cx="4035061" cy="4228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Муниципальные образования 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с наименьшими показателями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0.01515</cdr:x>
      <cdr:y>0.06973</cdr:y>
    </cdr:from>
    <cdr:to>
      <cdr:x>1</cdr:x>
      <cdr:y>0.1627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9" y="216024"/>
          <a:ext cx="4680519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наименьшими </a:t>
          </a:r>
          <a:r>
            <a:rPr lang="ru-RU" sz="1400" b="1" dirty="0">
              <a:solidFill>
                <a:schemeClr val="accent3">
                  <a:lumMod val="50000"/>
                </a:schemeClr>
              </a:solidFill>
            </a:rPr>
            <a:t>показателями частоты выявления БСК, на 100 тыс. населения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0.1081</cdr:x>
      <cdr:y>0.07277</cdr:y>
    </cdr:from>
    <cdr:to>
      <cdr:x>0.83744</cdr:x>
      <cdr:y>0.18427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38267" y="168354"/>
          <a:ext cx="4306502" cy="25796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наибольшими показателями частоты выявления ЗНО, на 100 тыс. населения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0.09877</cdr:x>
      <cdr:y>0.05692</cdr:y>
    </cdr:from>
    <cdr:to>
      <cdr:x>0.88894</cdr:x>
      <cdr:y>0.14815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86" y="110667"/>
          <a:ext cx="6912778" cy="1773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rgbClr val="CC0000"/>
              </a:solidFill>
            </a:rPr>
            <a:t>МО с наименьшими показателями частоты выявления ЗНО на 100 тыс. прошедших ПМО и ДОГВН </a:t>
          </a:r>
          <a:endParaRPr lang="ru-RU" sz="1400" b="1" dirty="0">
            <a:solidFill>
              <a:srgbClr val="CC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0.11628</cdr:x>
      <cdr:y>0</cdr:y>
    </cdr:from>
    <cdr:to>
      <cdr:x>0.84562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6593" y="0"/>
          <a:ext cx="430650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наибольшими показателями выявленных факторов риска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(курение табака),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0.19051</cdr:x>
      <cdr:y>0</cdr:y>
    </cdr:from>
    <cdr:to>
      <cdr:x>0.91985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77600" y="-3429000"/>
          <a:ext cx="6039607" cy="5061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наименьшими показателями выявленных факторов риска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(курение табака),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0.11628</cdr:x>
      <cdr:y>0</cdr:y>
    </cdr:from>
    <cdr:to>
      <cdr:x>0.84562</cdr:x>
      <cdr:y>0.17143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6593" y="0"/>
          <a:ext cx="430650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МО с наибольшими показателями выявленных факторов риска</a:t>
          </a:r>
        </a:p>
        <a:p xmlns:a="http://schemas.openxmlformats.org/drawingml/2006/main">
          <a:pPr lvl="0" algn="ctr">
            <a:spcBef>
              <a:spcPct val="20000"/>
            </a:spcBef>
          </a:pP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 (низкая физическая активность), %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80D7E-0BFA-4671-9035-FFDC299344B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2604-B761-4104-8A41-B7C281096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3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B2604-B761-4104-8A41-B7C2810966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9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3" Type="http://schemas.openxmlformats.org/officeDocument/2006/relationships/chart" Target="../charts/chart36.xml"/><Relationship Id="rId7" Type="http://schemas.openxmlformats.org/officeDocument/2006/relationships/chart" Target="../charts/chart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gnicpm.ru/dop_ed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3690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9036496" cy="12241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деятельности службы медицинской профилактики Краснодарского края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4941168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Викторович,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главного врача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ЦОЗиМП</a:t>
            </a:r>
          </a:p>
        </p:txBody>
      </p:sp>
    </p:spTree>
    <p:extLst>
      <p:ext uri="{BB962C8B-B14F-4D97-AF65-F5344CB8AC3E}">
        <p14:creationId xmlns:p14="http://schemas.microsoft.com/office/powerpoint/2010/main" val="254001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Показатели смертности за 2022 год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48549878"/>
              </p:ext>
            </p:extLst>
          </p:nvPr>
        </p:nvGraphicFramePr>
        <p:xfrm>
          <a:off x="251520" y="1124744"/>
          <a:ext cx="1800200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4859875"/>
              </p:ext>
            </p:extLst>
          </p:nvPr>
        </p:nvGraphicFramePr>
        <p:xfrm>
          <a:off x="1835696" y="548681"/>
          <a:ext cx="7200800" cy="191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757744"/>
            <a:ext cx="2016224" cy="51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Общая смертность населения в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РФ, ЮФО и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КК, на 1000 населения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389" y="2190868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solidFill>
                  <a:srgbClr val="C00000"/>
                </a:solidFill>
              </a:rPr>
              <a:t>Смертность от БСК</a:t>
            </a:r>
            <a:endParaRPr lang="ru-RU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66090885"/>
              </p:ext>
            </p:extLst>
          </p:nvPr>
        </p:nvGraphicFramePr>
        <p:xfrm>
          <a:off x="251520" y="2505590"/>
          <a:ext cx="2214180" cy="157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04517747"/>
              </p:ext>
            </p:extLst>
          </p:nvPr>
        </p:nvGraphicFramePr>
        <p:xfrm>
          <a:off x="2339752" y="2344756"/>
          <a:ext cx="6768752" cy="180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4186" y="36866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solidFill>
                  <a:srgbClr val="C00000"/>
                </a:solidFill>
              </a:rPr>
              <a:t>Общая смертность населения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602" y="4077072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solidFill>
                  <a:srgbClr val="C00000"/>
                </a:solidFill>
              </a:rPr>
              <a:t>Смертность от ЗНО</a:t>
            </a:r>
            <a:endParaRPr lang="ru-RU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47417995"/>
              </p:ext>
            </p:extLst>
          </p:nvPr>
        </p:nvGraphicFramePr>
        <p:xfrm>
          <a:off x="263615" y="4581128"/>
          <a:ext cx="2222268" cy="178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582637404"/>
              </p:ext>
            </p:extLst>
          </p:nvPr>
        </p:nvGraphicFramePr>
        <p:xfrm>
          <a:off x="2627784" y="4230960"/>
          <a:ext cx="6336704" cy="249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9028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/>
          </a:bodyPr>
          <a:lstStyle/>
          <a:p>
            <a:r>
              <a:rPr lang="ru-RU" sz="1600" b="1" dirty="0"/>
              <a:t>Посещаемость кабинетов отказа от </a:t>
            </a:r>
            <a:r>
              <a:rPr lang="ru-RU" sz="1600" b="1" dirty="0" smtClean="0"/>
              <a:t>курения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95794372"/>
              </p:ext>
            </p:extLst>
          </p:nvPr>
        </p:nvGraphicFramePr>
        <p:xfrm>
          <a:off x="179512" y="4221088"/>
          <a:ext cx="82809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4766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ЦП – не менее 800 человек в год в муниципальном образовании, </a:t>
            </a:r>
          </a:p>
          <a:p>
            <a:r>
              <a:rPr lang="ru-RU" sz="1400" dirty="0"/>
              <a:t>отказавшихся от курения </a:t>
            </a:r>
            <a:r>
              <a:rPr lang="ru-RU" sz="1400" dirty="0" smtClean="0"/>
              <a:t> - не менее 17% от числа посетивших кабинеты отказа от курения</a:t>
            </a:r>
            <a:endParaRPr lang="ru-RU" sz="14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20398384"/>
              </p:ext>
            </p:extLst>
          </p:nvPr>
        </p:nvGraphicFramePr>
        <p:xfrm>
          <a:off x="395536" y="980729"/>
          <a:ext cx="8208912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3356992"/>
            <a:ext cx="7488832" cy="7386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МО, которые не оказывают помощь при отказе от потребления табака: </a:t>
            </a:r>
            <a:r>
              <a:rPr lang="ru-RU" sz="1400" i="1" dirty="0"/>
              <a:t>ГБУЗ "ГБ </a:t>
            </a:r>
            <a:r>
              <a:rPr lang="ru-RU" sz="1400" i="1" dirty="0" smtClean="0"/>
              <a:t>г-к </a:t>
            </a:r>
            <a:r>
              <a:rPr lang="ru-RU" sz="1400" i="1" dirty="0"/>
              <a:t>Геленджик" МЗ КК, ГБУЗ "</a:t>
            </a:r>
            <a:r>
              <a:rPr lang="ru-RU" sz="1400" i="1" dirty="0" err="1"/>
              <a:t>Лабинская</a:t>
            </a:r>
            <a:r>
              <a:rPr lang="ru-RU" sz="1400" i="1" dirty="0"/>
              <a:t> ЦРБ" МЗ КК, ГБУЗ "ГБ № 1 г. Новороссийска" МЗ КК, ГБУЗ "ГБ № 2 г. Новороссийска" МЗ </a:t>
            </a:r>
            <a:r>
              <a:rPr lang="ru-RU" sz="1400" i="1" dirty="0" smtClean="0"/>
              <a:t>КК.</a:t>
            </a:r>
          </a:p>
        </p:txBody>
      </p:sp>
    </p:spTree>
    <p:extLst>
      <p:ext uri="{BB962C8B-B14F-4D97-AF65-F5344CB8AC3E}">
        <p14:creationId xmlns:p14="http://schemas.microsoft.com/office/powerpoint/2010/main" val="407935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0405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Доля отказавшихся от курения от числа посетивших КОК, 2022</a:t>
            </a:r>
            <a:br>
              <a:rPr lang="ru-RU" sz="1800" b="1" dirty="0" smtClean="0"/>
            </a:br>
            <a:r>
              <a:rPr lang="ru-RU" sz="1800" b="1" dirty="0" smtClean="0"/>
              <a:t>по данным ИС «Парус»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4465821"/>
              </p:ext>
            </p:extLst>
          </p:nvPr>
        </p:nvGraphicFramePr>
        <p:xfrm>
          <a:off x="467544" y="3789040"/>
          <a:ext cx="84183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735087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ЦП – не менее 800 человек в год в муниципальном образовании, отказавшихся </a:t>
            </a:r>
            <a:r>
              <a:rPr lang="ru-RU" sz="1600" dirty="0"/>
              <a:t>от курения </a:t>
            </a:r>
            <a:r>
              <a:rPr lang="ru-RU" sz="1600" dirty="0" smtClean="0"/>
              <a:t> - не менее 17% от числа посетивших кабинеты отказа от курения.</a:t>
            </a:r>
            <a:endParaRPr lang="ru-RU" sz="16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50703688"/>
              </p:ext>
            </p:extLst>
          </p:nvPr>
        </p:nvGraphicFramePr>
        <p:xfrm>
          <a:off x="539552" y="1268760"/>
          <a:ext cx="8280920" cy="274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440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/>
          </a:bodyPr>
          <a:lstStyle/>
          <a:p>
            <a:r>
              <a:rPr lang="ru-RU" sz="1600" b="1" dirty="0"/>
              <a:t>Посещаемость Ш</a:t>
            </a:r>
            <a:r>
              <a:rPr lang="ru-RU" sz="1600" b="1" dirty="0" smtClean="0"/>
              <a:t>кол здоровья, по данным ИС «Парус» за 2022 год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5271362"/>
              </p:ext>
            </p:extLst>
          </p:nvPr>
        </p:nvGraphicFramePr>
        <p:xfrm>
          <a:off x="560842" y="2708920"/>
          <a:ext cx="823834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6500067"/>
              </p:ext>
            </p:extLst>
          </p:nvPr>
        </p:nvGraphicFramePr>
        <p:xfrm>
          <a:off x="467544" y="774576"/>
          <a:ext cx="8352928" cy="193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8422122"/>
              </p:ext>
            </p:extLst>
          </p:nvPr>
        </p:nvGraphicFramePr>
        <p:xfrm>
          <a:off x="755576" y="4725144"/>
          <a:ext cx="823834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228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Работа со СМИ. Публикации в газетах.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85473"/>
              </p:ext>
            </p:extLst>
          </p:nvPr>
        </p:nvGraphicFramePr>
        <p:xfrm>
          <a:off x="4355976" y="3481743"/>
          <a:ext cx="4608512" cy="278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59441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7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069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78089300"/>
              </p:ext>
            </p:extLst>
          </p:nvPr>
        </p:nvGraphicFramePr>
        <p:xfrm>
          <a:off x="474120" y="4077072"/>
          <a:ext cx="84183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220230"/>
              </p:ext>
            </p:extLst>
          </p:nvPr>
        </p:nvGraphicFramePr>
        <p:xfrm>
          <a:off x="467544" y="620689"/>
          <a:ext cx="83529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581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6004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Радиотрансляции</a:t>
            </a: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72669392"/>
              </p:ext>
            </p:extLst>
          </p:nvPr>
        </p:nvGraphicFramePr>
        <p:xfrm>
          <a:off x="4789014" y="2975466"/>
          <a:ext cx="4103466" cy="167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5004321"/>
              </p:ext>
            </p:extLst>
          </p:nvPr>
        </p:nvGraphicFramePr>
        <p:xfrm>
          <a:off x="286928" y="836712"/>
          <a:ext cx="421246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69033"/>
            <a:ext cx="7772400" cy="3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Работа со СМИ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в 2022 году (по данным ИС «Парус»). 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636912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Телетрансляции</a:t>
            </a:r>
            <a:endParaRPr lang="ru-RU" sz="16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65063157"/>
              </p:ext>
            </p:extLst>
          </p:nvPr>
        </p:nvGraphicFramePr>
        <p:xfrm>
          <a:off x="509111" y="2924944"/>
          <a:ext cx="4212468" cy="173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557251805"/>
              </p:ext>
            </p:extLst>
          </p:nvPr>
        </p:nvGraphicFramePr>
        <p:xfrm>
          <a:off x="4932040" y="980728"/>
          <a:ext cx="410346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87624" y="4725144"/>
            <a:ext cx="75297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Публикации в сети Интернет (сайты МО, </a:t>
            </a:r>
            <a:r>
              <a:rPr lang="ru-RU" sz="1600" b="1" dirty="0" err="1" smtClean="0">
                <a:solidFill>
                  <a:srgbClr val="C00000"/>
                </a:solidFill>
              </a:rPr>
              <a:t>соцсети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  <a:endParaRPr lang="ru-RU" sz="16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16464487"/>
              </p:ext>
            </p:extLst>
          </p:nvPr>
        </p:nvGraphicFramePr>
        <p:xfrm>
          <a:off x="586680" y="5063698"/>
          <a:ext cx="4212468" cy="160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96547725"/>
              </p:ext>
            </p:extLst>
          </p:nvPr>
        </p:nvGraphicFramePr>
        <p:xfrm>
          <a:off x="4799148" y="5085184"/>
          <a:ext cx="410346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03019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Кадры службы медицинской профилактики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по данным ФСН №70 за 2022 год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83526"/>
              </p:ext>
            </p:extLst>
          </p:nvPr>
        </p:nvGraphicFramePr>
        <p:xfrm>
          <a:off x="4355976" y="3481743"/>
          <a:ext cx="4608512" cy="278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59441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7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069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62068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Рекомендации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приказа МЗ РФ от 22.10.2020 №1177н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38445"/>
              </p:ext>
            </p:extLst>
          </p:nvPr>
        </p:nvGraphicFramePr>
        <p:xfrm>
          <a:off x="395536" y="1101473"/>
          <a:ext cx="8568952" cy="2255520"/>
        </p:xfrm>
        <a:graphic>
          <a:graphicData uri="http://schemas.openxmlformats.org/drawingml/2006/table">
            <a:tbl>
              <a:tblPr/>
              <a:tblGrid>
                <a:gridCol w="3312368"/>
                <a:gridCol w="5256584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Наименование должности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должностей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 ОМП/КМП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вместо 0,5 должности врача по медицинской профилактике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Врач по медицинской профилактике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на 20 тыс. взрослого населения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375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Врач-психотерапевт или медицинский психолог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на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ОМП/КМП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56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Старшая медицинская сестра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вместо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0,5 должности фельдшера (медицинской сестры)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488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Фельдшер (медицинская сестра, акушер)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на 20 тыс. взрослого населения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3501008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Медицинские организации с наименьшим количеством ставок врачей в ОМП/КМП по штату</a:t>
            </a:r>
            <a:endParaRPr lang="ru-RU" sz="1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297591"/>
              </p:ext>
            </p:extLst>
          </p:nvPr>
        </p:nvGraphicFramePr>
        <p:xfrm>
          <a:off x="395536" y="3933057"/>
          <a:ext cx="8424936" cy="2788845"/>
        </p:xfrm>
        <a:graphic>
          <a:graphicData uri="http://schemas.openxmlformats.org/drawingml/2006/table">
            <a:tbl>
              <a:tblPr/>
              <a:tblGrid>
                <a:gridCol w="2808312"/>
                <a:gridCol w="1800200"/>
                <a:gridCol w="1834087"/>
                <a:gridCol w="1982337"/>
              </a:tblGrid>
              <a:tr h="50670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Медицинская организация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Прикрепленное взрослое население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ставок врачей по штату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занятых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ставок врачей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67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"Городская поликлиника № 1 города Сочи" МЗ КК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151322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6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"Крымская ЦРБ" МЗ КК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105760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67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"Славянская центральная районная больница" МЗ КК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104149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67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"Красноармейская ЦРБ" МЗ КК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103986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140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Белореченская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ЦРБ" МЗ КК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80839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80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Отсутствуют врачебные ставки в штатном расписании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028406"/>
              </p:ext>
            </p:extLst>
          </p:nvPr>
        </p:nvGraphicFramePr>
        <p:xfrm>
          <a:off x="323528" y="1196752"/>
          <a:ext cx="856895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516"/>
                <a:gridCol w="2285054"/>
                <a:gridCol w="1642382"/>
              </a:tblGrid>
              <a:tr h="1067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Медицинская организация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Прикрепленное взрослое население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ставок врачей по штату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69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В ОМП</a:t>
                      </a:r>
                    </a:p>
                    <a:p>
                      <a:pPr algn="l"/>
                      <a:r>
                        <a:rPr lang="ru-RU" dirty="0" smtClean="0"/>
                        <a:t>ГБУЗ "</a:t>
                      </a:r>
                      <a:r>
                        <a:rPr lang="ru-RU" dirty="0" err="1" smtClean="0"/>
                        <a:t>Новокубанская</a:t>
                      </a:r>
                      <a:r>
                        <a:rPr lang="ru-RU" dirty="0" smtClean="0"/>
                        <a:t> центральная районная больница" МЗ 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66115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59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 КМП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999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ГБУЗ "Амбулатория № 1 г. Новороссийска" МЗ КК</a:t>
                      </a:r>
                    </a:p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22167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999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ГБУЗ "Городская больница № 4 города Сочи" МЗ КК</a:t>
                      </a:r>
                    </a:p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19794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999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ГБУЗ "Туапсинская районная больница № 3" МЗ КК</a:t>
                      </a:r>
                    </a:p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10914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Согласно ФСН № 70 за 2022г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17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МО с отсутствием занятых врачебных ставок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71740"/>
              </p:ext>
            </p:extLst>
          </p:nvPr>
        </p:nvGraphicFramePr>
        <p:xfrm>
          <a:off x="4355976" y="3481743"/>
          <a:ext cx="4608512" cy="278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59441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7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069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646517"/>
            <a:ext cx="7763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Занято: 0 ставок врачей ОМП/КМП: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3095"/>
              </p:ext>
            </p:extLst>
          </p:nvPr>
        </p:nvGraphicFramePr>
        <p:xfrm>
          <a:off x="395536" y="1140063"/>
          <a:ext cx="8064894" cy="4986769"/>
        </p:xfrm>
        <a:graphic>
          <a:graphicData uri="http://schemas.openxmlformats.org/drawingml/2006/table">
            <a:tbl>
              <a:tblPr/>
              <a:tblGrid>
                <a:gridCol w="3672408"/>
                <a:gridCol w="2232248"/>
                <a:gridCol w="2160238"/>
              </a:tblGrid>
              <a:tr h="7851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Медицинская организация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Прикрепленное взрослое население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ставок врачей по штату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"ЦРБ Апшеронского района" МЗ КК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79395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Гулькевичская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ЦРБ" МЗ КК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77492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"Темрюкская ЦРБ" МЗ КК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101368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"Ленинградская ЦРБ" МЗ КК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46064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Кореновская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ЦРБ" МЗ КК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67463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Лабинская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ЦРБ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 МЗ КК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77031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"Успенская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ЦРБ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 МЗ КК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29021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ГБУЗ "Староминская ЦРБ" МЗ КК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33190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26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Нет физических лиц-врачей в ОМП/КМП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354318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Нет физических лиц-врачей в ОМП</a:t>
            </a:r>
          </a:p>
          <a:p>
            <a:endParaRPr lang="ru-RU" sz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«ГБ г.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Армавира" МЗ КК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Белоглинская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ЦРБ"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"Брюховецкая ЦРБ"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Выселковская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ЦРБ им.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засл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 врача РФ В.Ф. Долгополова"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Ейская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ЦРБ" МЗ КК  -  2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отд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"Кавказская ЦРБ"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"Калининская ЦРБ"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"Красноармейская ЦРБ"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«ГП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№ 4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г.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Краснодара"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ГП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№ 10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г.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Краснодара"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ГП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№ 13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г.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Краснодара"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"Мостовская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ЦРБ"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Отрадненская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ЦРБ"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"Павловская ЦРБ"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"Славянская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ЦРБ"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"Тбилисская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ЦРБ"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"Тимашевская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ЦРБ"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"Туапсинская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ЦРБ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№ 1" МЗ КК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Усть-Лабинская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ЦРБ"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Щербиновская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ЦРБ"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МЗ КК</a:t>
            </a: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620688"/>
            <a:ext cx="4176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Нет физических лиц-врачей в КМП</a:t>
            </a:r>
          </a:p>
          <a:p>
            <a:endParaRPr lang="ru-RU" sz="16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«ГП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№ 22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г. Краснодара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"Старокорсунская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УБ г.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Краснодара"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ГП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№ 2 г. Новороссийска"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«ГП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№ 3 г. Новороссийска"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«ГП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№ 6 г. Новороссийска"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«ГП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№ 7 г. Новороссийска"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«ГП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№4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г.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Сочи"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ГБУЗ "Туапсинская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ЦРБ №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4" МЗ КК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104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Выполнение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плана ПМО и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диспансеризации в Краснодарском крае 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 данным формы №131/о за 202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год)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99865978"/>
              </p:ext>
            </p:extLst>
          </p:nvPr>
        </p:nvGraphicFramePr>
        <p:xfrm>
          <a:off x="251520" y="1397000"/>
          <a:ext cx="3024336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6815993"/>
              </p:ext>
            </p:extLst>
          </p:nvPr>
        </p:nvGraphicFramePr>
        <p:xfrm>
          <a:off x="3203848" y="836712"/>
          <a:ext cx="568863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196752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Охват ПМО и диспансеризацией в РФ, ЮФО и КК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42694353"/>
              </p:ext>
            </p:extLst>
          </p:nvPr>
        </p:nvGraphicFramePr>
        <p:xfrm>
          <a:off x="4283968" y="3717032"/>
          <a:ext cx="4752528" cy="295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3140969"/>
            <a:ext cx="3744416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ru-RU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 </a:t>
            </a:r>
            <a:r>
              <a:rPr lang="ru-RU" sz="1000" dirty="0"/>
              <a:t>У</a:t>
            </a:r>
            <a:r>
              <a:rPr lang="ru-RU" sz="1000" dirty="0" smtClean="0"/>
              <a:t>силить </a:t>
            </a:r>
            <a:r>
              <a:rPr lang="ru-RU" sz="1000" dirty="0"/>
              <a:t>информационную </a:t>
            </a:r>
            <a:r>
              <a:rPr lang="ru-RU" sz="1000" dirty="0" smtClean="0"/>
              <a:t>кампанию</a:t>
            </a:r>
            <a:r>
              <a:rPr lang="ru-RU" sz="1000" dirty="0"/>
              <a:t> </a:t>
            </a:r>
            <a:r>
              <a:rPr lang="ru-RU" sz="1000" dirty="0" smtClean="0"/>
              <a:t>о возможности прохождения всех видов профилактических мероприятий всеми доступными средствами (интернет-сайты, социальные сети, печатные СМИ, радио и телевидение);</a:t>
            </a:r>
          </a:p>
          <a:p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О</a:t>
            </a:r>
            <a:r>
              <a:rPr lang="ru-RU" sz="1000" dirty="0" smtClean="0"/>
              <a:t>братить </a:t>
            </a:r>
            <a:r>
              <a:rPr lang="ru-RU" sz="1000" dirty="0"/>
              <a:t>особое внимание на лиц трудоспособного </a:t>
            </a:r>
            <a:r>
              <a:rPr lang="ru-RU" sz="1000" dirty="0" smtClean="0"/>
              <a:t>возраста, в том </a:t>
            </a:r>
            <a:r>
              <a:rPr lang="ru-RU" sz="1000" dirty="0" smtClean="0"/>
              <a:t>числе тех, </a:t>
            </a:r>
            <a:r>
              <a:rPr lang="ru-RU" sz="1000" dirty="0" smtClean="0"/>
              <a:t>которые </a:t>
            </a:r>
            <a:r>
              <a:rPr lang="ru-RU" sz="1000" dirty="0"/>
              <a:t>не проходили профилактические мероприятия (ПМО и диспансеризацию</a:t>
            </a:r>
            <a:r>
              <a:rPr lang="ru-RU" sz="1000" dirty="0" smtClean="0"/>
              <a:t>) 2 года и более;</a:t>
            </a:r>
          </a:p>
          <a:p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Увеличить охват граждан отдаленных населенных пунктов профилактическими мероприятиями с помощью выездных форм работы (не менее 7% от ДОГВН);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Обратить внимание на  категорию  граждан для </a:t>
            </a:r>
            <a:r>
              <a:rPr lang="ru-RU" sz="1000" dirty="0" err="1" smtClean="0"/>
              <a:t>проактивного</a:t>
            </a:r>
            <a:r>
              <a:rPr lang="ru-RU" sz="1000" dirty="0" smtClean="0"/>
              <a:t> приглашения и мужчин всех возрастных групп;</a:t>
            </a:r>
          </a:p>
          <a:p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 </a:t>
            </a:r>
            <a:r>
              <a:rPr lang="ru-RU" sz="1000" dirty="0"/>
              <a:t>Сформировать ежегодный (ежеквартальный) отчет о результатах проведения профилактических мероприятий, план по устранению </a:t>
            </a:r>
            <a:r>
              <a:rPr lang="ru-RU" sz="1000" dirty="0" smtClean="0"/>
              <a:t>нарушений/несоответствий.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Усилить взаимодействие с администрациями районов и работодателями по вопросам проведения ПМО, ДОГВН и УД.</a:t>
            </a:r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3284984"/>
            <a:ext cx="4176464" cy="3528392"/>
          </a:xfrm>
          <a:prstGeom prst="roundRect">
            <a:avLst/>
          </a:prstGeom>
          <a:noFill/>
          <a:ln>
            <a:solidFill>
              <a:srgbClr val="C0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4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Выводы и рекомендации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>
                <a:solidFill>
                  <a:schemeClr val="accent1">
                    <a:lumMod val="75000"/>
                  </a:schemeClr>
                </a:solidFill>
              </a:rPr>
              <a:t>Перед службой медицинской профилактики остаются прежние задачи по укреплению структуры и совершенствованию работы.</a:t>
            </a:r>
          </a:p>
          <a:p>
            <a:pPr algn="just"/>
            <a:endParaRPr lang="ru-RU" sz="4000" dirty="0" smtClean="0"/>
          </a:p>
          <a:p>
            <a:pPr algn="just"/>
            <a:r>
              <a:rPr lang="ru-RU" sz="4000" dirty="0" smtClean="0"/>
              <a:t>1</a:t>
            </a:r>
            <a:r>
              <a:rPr lang="ru-RU" sz="4000" dirty="0"/>
              <a:t>. Приведение структуры службы медицинской профилактики края в соответствие с приказом МЗ РФ №1177н от 29.10.2020 г.</a:t>
            </a:r>
          </a:p>
          <a:p>
            <a:pPr algn="just"/>
            <a:r>
              <a:rPr lang="ru-RU" sz="4000" dirty="0"/>
              <a:t>2. Организация полноценных отделений медицинской профилактики во всех медицинских организациях, обслуживающих более 20 тысяч взрослого населения.</a:t>
            </a:r>
          </a:p>
          <a:p>
            <a:pPr algn="just"/>
            <a:r>
              <a:rPr lang="ru-RU" sz="4000" dirty="0"/>
              <a:t>3. Укомплектование штатов врачей и среднего мед. персонала подразделений службы медицинской профилактики основными </a:t>
            </a:r>
            <a:r>
              <a:rPr lang="ru-RU" sz="4000" dirty="0" smtClean="0"/>
              <a:t>сотрудниками (в настоящее время коэффициент совмещения – 1,5).</a:t>
            </a:r>
            <a:endParaRPr lang="ru-RU" sz="4000" dirty="0"/>
          </a:p>
          <a:p>
            <a:pPr algn="just"/>
            <a:r>
              <a:rPr lang="ru-RU" sz="4000" dirty="0"/>
              <a:t>4. Информатизация процесса диспансеризации, в том числе с привлечением страховых компаний.</a:t>
            </a:r>
          </a:p>
          <a:p>
            <a:pPr algn="just"/>
            <a:r>
              <a:rPr lang="ru-RU" sz="4000" dirty="0"/>
              <a:t>5. Непрерывное профессиональное образование и повышение уровня квалификации сотрудников ОМП/КМП и центров </a:t>
            </a:r>
            <a:r>
              <a:rPr lang="ru-RU" sz="4000" dirty="0" smtClean="0"/>
              <a:t>здоровья, в том числе дистанционно, </a:t>
            </a:r>
            <a:r>
              <a:rPr lang="ru-RU" sz="4000" dirty="0"/>
              <a:t>в вопросах профилактики хронических неинфекционных </a:t>
            </a:r>
            <a:r>
              <a:rPr lang="ru-RU" sz="4000" dirty="0" smtClean="0"/>
              <a:t>заболеваний, </a:t>
            </a:r>
            <a:r>
              <a:rPr lang="ru-RU" sz="4000" dirty="0"/>
              <a:t>формирования здорового образа </a:t>
            </a:r>
            <a:r>
              <a:rPr lang="ru-RU" sz="4000" dirty="0" smtClean="0"/>
              <a:t>жизни, отказу от курения и пр. </a:t>
            </a:r>
            <a:r>
              <a:rPr lang="ru-RU" sz="4000" dirty="0"/>
              <a:t>на базах ФГБУ «НМИЦ ТПМ» Минздрава России (</a:t>
            </a:r>
            <a:r>
              <a:rPr lang="en-US" sz="4000" dirty="0">
                <a:hlinkClick r:id="rId2"/>
              </a:rPr>
              <a:t>https://education.gnicpm.ru/dop_edu</a:t>
            </a:r>
            <a:r>
              <a:rPr lang="ru-RU" sz="4000" dirty="0" smtClean="0"/>
              <a:t>) и </a:t>
            </a:r>
            <a:r>
              <a:rPr lang="ru-RU" sz="4000" dirty="0"/>
              <a:t>ФГБОУ ВО </a:t>
            </a:r>
            <a:r>
              <a:rPr lang="ru-RU" sz="4000" dirty="0" err="1"/>
              <a:t>КубГМУ</a:t>
            </a:r>
            <a:r>
              <a:rPr lang="ru-RU" sz="4000" dirty="0"/>
              <a:t> МЗ РФ</a:t>
            </a:r>
            <a:r>
              <a:rPr lang="ru-RU" sz="4000" dirty="0" smtClean="0"/>
              <a:t>.</a:t>
            </a:r>
            <a:r>
              <a:rPr lang="en-US" sz="4000" dirty="0"/>
              <a:t> </a:t>
            </a:r>
            <a:endParaRPr lang="ru-RU" sz="4000" dirty="0" smtClean="0"/>
          </a:p>
          <a:p>
            <a:pPr algn="just"/>
            <a:r>
              <a:rPr lang="ru-RU" sz="4000" dirty="0" smtClean="0"/>
              <a:t>6</a:t>
            </a:r>
            <a:r>
              <a:rPr lang="ru-RU" sz="4000" dirty="0"/>
              <a:t>. </a:t>
            </a:r>
            <a:r>
              <a:rPr lang="ru-RU" sz="4000" dirty="0" smtClean="0"/>
              <a:t>Организация </a:t>
            </a:r>
            <a:r>
              <a:rPr lang="ru-RU" sz="4000" dirty="0"/>
              <a:t>диспансерного наблюдения как в кабинетах/отделениях медицинской </a:t>
            </a:r>
            <a:r>
              <a:rPr lang="ru-RU" sz="4000" dirty="0" smtClean="0"/>
              <a:t>профилактики лиц 2-ой группы здоровья согласно приказу МЗ РФ №404н, соблюдение преемственности при проведении диспансерного наблюдения.</a:t>
            </a:r>
          </a:p>
          <a:p>
            <a:pPr algn="just"/>
            <a:r>
              <a:rPr lang="ru-RU" sz="4000" dirty="0" smtClean="0"/>
              <a:t>7. Правильная организация маршрутизации пациентов, размещение актуальной навигации </a:t>
            </a:r>
            <a:r>
              <a:rPr lang="ru-RU" sz="4000" dirty="0"/>
              <a:t>при проведении ПМО и </a:t>
            </a:r>
            <a:r>
              <a:rPr lang="ru-RU" sz="4000" dirty="0" smtClean="0"/>
              <a:t>ДОГВН перед </a:t>
            </a:r>
            <a:r>
              <a:rPr lang="ru-RU" sz="4000" dirty="0"/>
              <a:t>входом в учреждение, в холлах и </a:t>
            </a:r>
            <a:r>
              <a:rPr lang="ru-RU" sz="4000" dirty="0" smtClean="0"/>
              <a:t>коридорах медицинской организации.</a:t>
            </a:r>
          </a:p>
          <a:p>
            <a:pPr algn="just"/>
            <a:r>
              <a:rPr lang="ru-RU" sz="4000" dirty="0" smtClean="0"/>
              <a:t>8. Использование </a:t>
            </a:r>
            <a:r>
              <a:rPr lang="ru-RU" sz="4000" dirty="0"/>
              <a:t>скриптов телефонного разговора для приглашения пациентов групп </a:t>
            </a:r>
            <a:r>
              <a:rPr lang="ru-RU" sz="4000" dirty="0" smtClean="0"/>
              <a:t>приоритета. Проведение анализа отклика  на приглашение. Делегирование части функций немедицинскому персоналу.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323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Выводы и рекомендации: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/>
              <a:t>9</a:t>
            </a:r>
            <a:r>
              <a:rPr lang="ru-RU" sz="6400" dirty="0" smtClean="0"/>
              <a:t>. Повышение уровня квалификации участковых врачей и врачей общей практики в вопросах распознавания факторов риска, установления группы здоровья и диспансерного наблюдения пациентов III группы здоровья с установленными хроническими неинфекционными заболеваниями. </a:t>
            </a:r>
          </a:p>
          <a:p>
            <a:pPr algn="just"/>
            <a:r>
              <a:rPr lang="ru-RU" sz="6400" dirty="0" smtClean="0"/>
              <a:t>10. Усиление взаимодействия и координации профилактической деятельности с другими заинтересованными ведомствами -  СМИ, образовательные учреждения, молодёжные и спортивные организации, </a:t>
            </a:r>
            <a:r>
              <a:rPr lang="ru-RU" sz="6400" dirty="0" err="1" smtClean="0"/>
              <a:t>ТОСы</a:t>
            </a:r>
            <a:r>
              <a:rPr lang="ru-RU" sz="6400" dirty="0" smtClean="0"/>
              <a:t>, волонтерские организации, НКО. </a:t>
            </a:r>
          </a:p>
          <a:p>
            <a:pPr algn="just"/>
            <a:r>
              <a:rPr lang="ru-RU" sz="6400" dirty="0" smtClean="0"/>
              <a:t>11.  Акцентирование профилактической работы на </a:t>
            </a:r>
            <a:r>
              <a:rPr lang="ru-RU" sz="6400" dirty="0"/>
              <a:t>детском </a:t>
            </a:r>
            <a:r>
              <a:rPr lang="ru-RU" sz="6400" dirty="0" smtClean="0"/>
              <a:t>населении, контингенте работающих граждан и других приоритетных группах  взрослого населения.</a:t>
            </a:r>
          </a:p>
          <a:p>
            <a:pPr algn="just"/>
            <a:r>
              <a:rPr lang="ru-RU" sz="6400" dirty="0" smtClean="0"/>
              <a:t>12. Повышение информированности и </a:t>
            </a:r>
            <a:r>
              <a:rPr lang="ru-RU" sz="6400" dirty="0" err="1" smtClean="0"/>
              <a:t>мотивированности</a:t>
            </a:r>
            <a:r>
              <a:rPr lang="ru-RU" sz="6400" dirty="0" smtClean="0"/>
              <a:t> граждан в вопросах ведения здорового образа жизни, отказа от вредных привычек и профилактике факторов риска неинфекционных заболеваний, а также их изучение методом анкетирования. </a:t>
            </a:r>
          </a:p>
          <a:p>
            <a:pPr algn="just"/>
            <a:r>
              <a:rPr lang="ru-RU" sz="6400" dirty="0" smtClean="0"/>
              <a:t>13. Усиление мер, направленных на борьбу с курением, в том числе с помощью кабинетов отказа от курения и горячих линий, способствующих прекращению потребления табака. Направление граждан в кабинеты отказа от курения специалистами всех подразделений МО. </a:t>
            </a:r>
          </a:p>
          <a:p>
            <a:pPr algn="just"/>
            <a:r>
              <a:rPr lang="ru-RU" sz="6400" dirty="0" smtClean="0"/>
              <a:t>14. Пропаганда здорового образа жизни среди жителей края и санитарно-просветительская деятельность в средствах массовой информации, в том числе путем наполняемости интернет-сайтов, аккаунтов в социальных сетях МО актуальной информацией  о проведении профилактических мероприятий.</a:t>
            </a:r>
          </a:p>
          <a:p>
            <a:pPr algn="just"/>
            <a:r>
              <a:rPr lang="ru-RU" sz="6400" dirty="0" smtClean="0"/>
              <a:t>15. Профилактика факторов риска неинфекционных заболеваний среди групп риска.</a:t>
            </a:r>
          </a:p>
          <a:p>
            <a:pPr algn="just"/>
            <a:r>
              <a:rPr lang="ru-RU" sz="6400" dirty="0" smtClean="0"/>
              <a:t>16. Регулярный контроль со стороны ответственных лиц из числа заместителей главных врачей МО </a:t>
            </a:r>
            <a:r>
              <a:rPr lang="ru-RU" sz="6400" dirty="0"/>
              <a:t>за количественными и качественными показателями проведения ПМО и ДОГВН, заполнением учетных и отчетных </a:t>
            </a:r>
            <a:r>
              <a:rPr lang="ru-RU" sz="6400" dirty="0" smtClean="0"/>
              <a:t>форм, с оформлением протокола. </a:t>
            </a:r>
            <a:endParaRPr lang="ru-RU" sz="6400" dirty="0" smtClean="0"/>
          </a:p>
          <a:p>
            <a:pPr algn="just"/>
            <a:r>
              <a:rPr lang="ru-RU" sz="6400" dirty="0" smtClean="0"/>
              <a:t>17. Использование лучших практик и успешного опыта популяризации профилактических мероприятий (в ГП №3 г. Краснодара – розыгрыш призов среди прошедших ПМО и ДОГВН, в Красноармейском районе – приглашение родителей на </a:t>
            </a:r>
            <a:r>
              <a:rPr lang="ru-RU" sz="6400" dirty="0" err="1" smtClean="0"/>
              <a:t>проф.мероприятия</a:t>
            </a:r>
            <a:r>
              <a:rPr lang="ru-RU" sz="6400" dirty="0" smtClean="0"/>
              <a:t> с помощью детей и др.)</a:t>
            </a:r>
            <a:endParaRPr lang="ru-RU" sz="6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17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smtClean="0"/>
              <a:t>           Надеюсь</a:t>
            </a:r>
            <a:r>
              <a:rPr lang="ru-RU" sz="3000" dirty="0"/>
              <a:t>, что информация будет полезна, использована на практике и поможет Вам в нашей непростой работе по формированию у жителей края </a:t>
            </a:r>
            <a:r>
              <a:rPr lang="ru-RU" sz="3000" dirty="0" smtClean="0"/>
              <a:t>приверженности к здоровому образу </a:t>
            </a:r>
            <a:r>
              <a:rPr lang="ru-RU" sz="3000" dirty="0"/>
              <a:t>жизни. Наша обязанность – донести до </a:t>
            </a:r>
            <a:r>
              <a:rPr lang="ru-RU" sz="3000" dirty="0" smtClean="0"/>
              <a:t>населения края  </a:t>
            </a:r>
            <a:r>
              <a:rPr lang="ru-RU" sz="3000" dirty="0"/>
              <a:t>информацию о факторах, влияющих на </a:t>
            </a:r>
            <a:r>
              <a:rPr lang="ru-RU" sz="3000" dirty="0" smtClean="0"/>
              <a:t>здоровье, </a:t>
            </a:r>
            <a:r>
              <a:rPr lang="ru-RU" sz="3000" dirty="0"/>
              <a:t>и способах сохранить его и сделать жизнь более долгой и благополучной.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367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Частота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выявления БСК, на 100 тыс.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населения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по данным формы №131/о за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26839502"/>
              </p:ext>
            </p:extLst>
          </p:nvPr>
        </p:nvGraphicFramePr>
        <p:xfrm>
          <a:off x="251520" y="1397000"/>
          <a:ext cx="2736304" cy="167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05020487"/>
              </p:ext>
            </p:extLst>
          </p:nvPr>
        </p:nvGraphicFramePr>
        <p:xfrm>
          <a:off x="2987824" y="692696"/>
          <a:ext cx="590465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918023"/>
            <a:ext cx="33843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Частота выявления БСК в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РФ, ЮФО и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КК, на 100 тыс. населения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18952991"/>
              </p:ext>
            </p:extLst>
          </p:nvPr>
        </p:nvGraphicFramePr>
        <p:xfrm>
          <a:off x="4283968" y="3284984"/>
          <a:ext cx="4536504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3645024"/>
            <a:ext cx="40324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ru-RU" sz="1000" dirty="0"/>
              <a:t>Обеспечить контроль за показателями качества и эффективности проведения профилактических мероприятий при выявлении БСК; </a:t>
            </a:r>
            <a:endParaRPr lang="ru-RU" sz="1000" dirty="0" smtClean="0"/>
          </a:p>
          <a:p>
            <a:pPr marL="0" lvl="1"/>
            <a:endParaRPr lang="ru-RU" sz="1000" dirty="0" smtClean="0"/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Провести </a:t>
            </a:r>
            <a:r>
              <a:rPr lang="ru-RU" sz="1000" dirty="0"/>
              <a:t>обучение с медицинскими работниками, ответственных за проведение профилактических мероприятий, по вопросу владения методикой определения группы </a:t>
            </a:r>
            <a:r>
              <a:rPr lang="ru-RU" sz="1000" dirty="0" smtClean="0"/>
              <a:t>ССР;</a:t>
            </a:r>
          </a:p>
          <a:p>
            <a:pPr marL="0" lvl="1"/>
            <a:endParaRPr lang="ru-RU" sz="1000" dirty="0" smtClean="0"/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Вести </a:t>
            </a:r>
            <a:r>
              <a:rPr lang="ru-RU" sz="1000" dirty="0"/>
              <a:t>учет пациентов 2-ой группы здоровья высокого и очень высокого ССР с оценкой динамики состояния за выбранный интервал наблюдения (квартал, полугодие, год), формировать план корректирующих </a:t>
            </a:r>
            <a:r>
              <a:rPr lang="ru-RU" sz="1000" dirty="0" smtClean="0"/>
              <a:t>мероприятий;</a:t>
            </a:r>
          </a:p>
          <a:p>
            <a:pPr marL="0" lvl="1"/>
            <a:endParaRPr lang="ru-RU" sz="1000" dirty="0" smtClean="0"/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Сформировать </a:t>
            </a:r>
            <a:r>
              <a:rPr lang="ru-RU" sz="1000" dirty="0"/>
              <a:t>четкую маршрутизацию пациентов в рамках 2 этапа диспансеризации во всех медицинских </a:t>
            </a:r>
            <a:r>
              <a:rPr lang="ru-RU" sz="1000" dirty="0" smtClean="0"/>
              <a:t>организациях;</a:t>
            </a:r>
          </a:p>
          <a:p>
            <a:pPr marL="0" lvl="1"/>
            <a:endParaRPr lang="ru-RU" sz="1000" dirty="0" smtClean="0"/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Обеспечить </a:t>
            </a:r>
            <a:r>
              <a:rPr lang="ru-RU" sz="1000" dirty="0"/>
              <a:t>преемственность между амбулаторным звеном здравоохранения и стационарным в обоих </a:t>
            </a:r>
            <a:r>
              <a:rPr lang="ru-RU" sz="1000" dirty="0" smtClean="0"/>
              <a:t>направлениях</a:t>
            </a:r>
          </a:p>
          <a:p>
            <a:pPr marL="0" lvl="1"/>
            <a:endParaRPr lang="ru-RU" sz="1000" dirty="0" smtClean="0"/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Предоставлять корректную отчетную информацию</a:t>
            </a:r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3429000"/>
            <a:ext cx="4176464" cy="3240360"/>
          </a:xfrm>
          <a:prstGeom prst="roundRect">
            <a:avLst/>
          </a:prstGeom>
          <a:noFill/>
          <a:ln>
            <a:solidFill>
              <a:srgbClr val="C00000">
                <a:alpha val="7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4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Частота выявления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ЗНО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</a:rPr>
              <a:t>впервые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 100 тыс. населения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по данным формы №131/о за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53718741"/>
              </p:ext>
            </p:extLst>
          </p:nvPr>
        </p:nvGraphicFramePr>
        <p:xfrm>
          <a:off x="251520" y="1124744"/>
          <a:ext cx="273630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03730184"/>
              </p:ext>
            </p:extLst>
          </p:nvPr>
        </p:nvGraphicFramePr>
        <p:xfrm>
          <a:off x="3131840" y="548681"/>
          <a:ext cx="59046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757744"/>
            <a:ext cx="33843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Частота выявления ЗНО в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РФ, ЮФО и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КК, на 100 тыс. населения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4928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Низкая доля выявления ЗНО на 0-2 стадиях при проведении ПМО и ДОГВН </a:t>
            </a:r>
          </a:p>
          <a:p>
            <a:pPr lvl="0"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(по нозологиям, указанным в форме №131/0), %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987660196"/>
              </p:ext>
            </p:extLst>
          </p:nvPr>
        </p:nvGraphicFramePr>
        <p:xfrm>
          <a:off x="269588" y="2996952"/>
          <a:ext cx="2790244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19872" y="306896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0% </a:t>
            </a:r>
            <a:r>
              <a:rPr lang="ru-RU" sz="1200" dirty="0"/>
              <a:t>- ГБУЗ </a:t>
            </a:r>
            <a:r>
              <a:rPr lang="ru-RU" sz="1200" dirty="0" smtClean="0"/>
              <a:t>«ГБ г-к Геленджик» </a:t>
            </a:r>
            <a:r>
              <a:rPr lang="ru-RU" sz="1200" dirty="0"/>
              <a:t>МЗ </a:t>
            </a:r>
            <a:r>
              <a:rPr lang="ru-RU" sz="1200" dirty="0" smtClean="0"/>
              <a:t>КК, ГБУЗ «ГБ </a:t>
            </a:r>
            <a:r>
              <a:rPr lang="ru-RU" sz="1200" dirty="0" err="1" smtClean="0"/>
              <a:t>г.Горячий</a:t>
            </a:r>
            <a:r>
              <a:rPr lang="ru-RU" sz="1200" dirty="0" smtClean="0"/>
              <a:t> Ключ» МЗ КК, ГБУЗ «</a:t>
            </a:r>
            <a:r>
              <a:rPr lang="ru-RU" sz="1200" dirty="0" err="1" smtClean="0"/>
              <a:t>Белоглинская</a:t>
            </a:r>
            <a:r>
              <a:rPr lang="ru-RU" sz="1200" dirty="0" smtClean="0"/>
              <a:t> ЦРБ» МЗ КК, ГБУЗ «ГБ № 3 г. Сочи» МЗ КК, ГБУЗ «ГП 11 г. Краснодара» МЗ КК, </a:t>
            </a:r>
            <a:r>
              <a:rPr lang="ru-RU" sz="1200" dirty="0"/>
              <a:t>ГБУЗ «</a:t>
            </a:r>
            <a:r>
              <a:rPr lang="ru-RU" sz="1200" dirty="0" smtClean="0"/>
              <a:t>ГБ № 2 г. Новороссийска» </a:t>
            </a:r>
            <a:r>
              <a:rPr lang="ru-RU" sz="1200" dirty="0"/>
              <a:t>МЗ </a:t>
            </a:r>
            <a:r>
              <a:rPr lang="ru-RU" sz="1200" dirty="0" smtClean="0"/>
              <a:t>КК</a:t>
            </a:r>
            <a:r>
              <a:rPr lang="ru-RU" sz="1200" dirty="0"/>
              <a:t>;</a:t>
            </a:r>
          </a:p>
          <a:p>
            <a:r>
              <a:rPr lang="ru-RU" sz="1200" b="1" dirty="0" smtClean="0"/>
              <a:t>8,3% </a:t>
            </a:r>
            <a:r>
              <a:rPr lang="ru-RU" sz="1200" dirty="0" smtClean="0"/>
              <a:t>- ГБУЗ «ГП № 3 г. Краснодара» МЗ КК;</a:t>
            </a:r>
          </a:p>
          <a:p>
            <a:r>
              <a:rPr lang="ru-RU" sz="1200" b="1" dirty="0" smtClean="0"/>
              <a:t>18,8% </a:t>
            </a:r>
            <a:r>
              <a:rPr lang="ru-RU" sz="1200" dirty="0" smtClean="0"/>
              <a:t>- ГБУЗ «</a:t>
            </a:r>
            <a:r>
              <a:rPr lang="ru-RU" sz="1200" dirty="0" err="1" smtClean="0"/>
              <a:t>Гулькевичская</a:t>
            </a:r>
            <a:r>
              <a:rPr lang="ru-RU" sz="1200" dirty="0" smtClean="0"/>
              <a:t> ЦРБ» МЗ КК;</a:t>
            </a:r>
          </a:p>
          <a:p>
            <a:r>
              <a:rPr lang="ru-RU" sz="1200" b="1" dirty="0" smtClean="0"/>
              <a:t>38,9% </a:t>
            </a:r>
            <a:r>
              <a:rPr lang="ru-RU" sz="1200" dirty="0" smtClean="0"/>
              <a:t>- ГБУЗ «Северская ЦРБ» МЗ КК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4293096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544" y="508518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400" dirty="0" smtClean="0">
                <a:solidFill>
                  <a:srgbClr val="FF0000"/>
                </a:solidFill>
              </a:rPr>
              <a:t> </a:t>
            </a:r>
            <a:endParaRPr lang="ru-RU" sz="1400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50811"/>
              </p:ext>
            </p:extLst>
          </p:nvPr>
        </p:nvGraphicFramePr>
        <p:xfrm>
          <a:off x="5148064" y="5301208"/>
          <a:ext cx="3384376" cy="79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79362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DA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mpd="sng">
                      <a:noFill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847676025"/>
              </p:ext>
            </p:extLst>
          </p:nvPr>
        </p:nvGraphicFramePr>
        <p:xfrm>
          <a:off x="107504" y="4365104"/>
          <a:ext cx="874846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95536" y="6309320"/>
            <a:ext cx="7920880" cy="208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ru-RU" sz="1400" b="1" i="1" dirty="0" smtClean="0">
                <a:solidFill>
                  <a:srgbClr val="A50021"/>
                </a:solidFill>
              </a:rPr>
              <a:t>МО с </a:t>
            </a:r>
            <a:r>
              <a:rPr lang="ru-RU" sz="1400" b="1" i="1" dirty="0">
                <a:solidFill>
                  <a:srgbClr val="A50021"/>
                </a:solidFill>
              </a:rPr>
              <a:t>нулевым </a:t>
            </a:r>
            <a:r>
              <a:rPr lang="ru-RU" sz="1400" b="1" i="1" dirty="0" smtClean="0">
                <a:solidFill>
                  <a:srgbClr val="A50021"/>
                </a:solidFill>
              </a:rPr>
              <a:t>выявлением </a:t>
            </a:r>
            <a:r>
              <a:rPr lang="ru-RU" sz="1400" b="1" i="1" dirty="0">
                <a:solidFill>
                  <a:srgbClr val="A50021"/>
                </a:solidFill>
              </a:rPr>
              <a:t>ЗНО: ГБУЗ "ГБ № 8 г. Сочи" МЗ КК, ГБУЗ "</a:t>
            </a:r>
            <a:r>
              <a:rPr lang="ru-RU" sz="1400" b="1" i="1" dirty="0" err="1">
                <a:solidFill>
                  <a:srgbClr val="A50021"/>
                </a:solidFill>
              </a:rPr>
              <a:t>Усть-Лабинская</a:t>
            </a:r>
            <a:r>
              <a:rPr lang="ru-RU" sz="1400" b="1" i="1" dirty="0">
                <a:solidFill>
                  <a:srgbClr val="A50021"/>
                </a:solidFill>
              </a:rPr>
              <a:t> ЦРБ" МЗ КК </a:t>
            </a:r>
          </a:p>
        </p:txBody>
      </p:sp>
    </p:spTree>
    <p:extLst>
      <p:ext uri="{BB962C8B-B14F-4D97-AF65-F5344CB8AC3E}">
        <p14:creationId xmlns:p14="http://schemas.microsoft.com/office/powerpoint/2010/main" val="38821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Доля выявленных факторов риска (курение табака),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данным формы №131/о за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87714874"/>
              </p:ext>
            </p:extLst>
          </p:nvPr>
        </p:nvGraphicFramePr>
        <p:xfrm>
          <a:off x="323528" y="692696"/>
          <a:ext cx="8496944" cy="270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75217"/>
              </p:ext>
            </p:extLst>
          </p:nvPr>
        </p:nvGraphicFramePr>
        <p:xfrm>
          <a:off x="4355976" y="3481743"/>
          <a:ext cx="4608512" cy="278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59441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7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069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84061672"/>
              </p:ext>
            </p:extLst>
          </p:nvPr>
        </p:nvGraphicFramePr>
        <p:xfrm>
          <a:off x="474120" y="3429000"/>
          <a:ext cx="82809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308304" y="476673"/>
            <a:ext cx="151216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27,7%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50" dirty="0" smtClean="0">
                <a:solidFill>
                  <a:srgbClr val="C00000"/>
                </a:solidFill>
              </a:rPr>
              <a:t>доля </a:t>
            </a:r>
            <a:r>
              <a:rPr lang="ru-RU" sz="1050" dirty="0">
                <a:solidFill>
                  <a:srgbClr val="C00000"/>
                </a:solidFill>
              </a:rPr>
              <a:t>курильщиков по данным ЭССЕ-РФ</a:t>
            </a:r>
          </a:p>
        </p:txBody>
      </p:sp>
    </p:spTree>
    <p:extLst>
      <p:ext uri="{BB962C8B-B14F-4D97-AF65-F5344CB8AC3E}">
        <p14:creationId xmlns:p14="http://schemas.microsoft.com/office/powerpoint/2010/main" val="256952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Доля выявленных факторов риска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(низкая физическая активность), %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данным формы №131/о за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8936978"/>
              </p:ext>
            </p:extLst>
          </p:nvPr>
        </p:nvGraphicFramePr>
        <p:xfrm>
          <a:off x="0" y="838310"/>
          <a:ext cx="9036496" cy="323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76290648"/>
              </p:ext>
            </p:extLst>
          </p:nvPr>
        </p:nvGraphicFramePr>
        <p:xfrm>
          <a:off x="503548" y="4077072"/>
          <a:ext cx="817290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308304" y="476673"/>
            <a:ext cx="151216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38,8% </a:t>
            </a:r>
          </a:p>
          <a:p>
            <a:pPr algn="ctr"/>
            <a:r>
              <a:rPr lang="ru-RU" sz="1050" dirty="0" smtClean="0">
                <a:solidFill>
                  <a:srgbClr val="C00000"/>
                </a:solidFill>
              </a:rPr>
              <a:t>доля НФА </a:t>
            </a:r>
            <a:r>
              <a:rPr lang="ru-RU" sz="1050" dirty="0">
                <a:solidFill>
                  <a:srgbClr val="C00000"/>
                </a:solidFill>
              </a:rPr>
              <a:t>по данным ЭССЕ-РФ</a:t>
            </a:r>
          </a:p>
        </p:txBody>
      </p:sp>
    </p:spTree>
    <p:extLst>
      <p:ext uri="{BB962C8B-B14F-4D97-AF65-F5344CB8AC3E}">
        <p14:creationId xmlns:p14="http://schemas.microsoft.com/office/powerpoint/2010/main" val="107356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64807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Доля выявленных факторов риска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(нерациональное питание), %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данным формы №131/о за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год                          </a:t>
            </a:r>
            <a:r>
              <a:rPr lang="ru-RU" sz="2000" b="1" dirty="0" smtClean="0">
                <a:solidFill>
                  <a:srgbClr val="C00000"/>
                </a:solidFill>
                <a:ea typeface="+mn-ea"/>
                <a:cs typeface="+mn-cs"/>
              </a:rPr>
              <a:t>24,0% </a:t>
            </a:r>
            <a:r>
              <a:rPr lang="ru-RU" sz="1600" b="1" dirty="0" smtClean="0">
                <a:solidFill>
                  <a:srgbClr val="C00000"/>
                </a:solidFill>
                <a:ea typeface="+mn-ea"/>
                <a:cs typeface="+mn-cs"/>
              </a:rPr>
              <a:t>по РФ</a:t>
            </a:r>
            <a:r>
              <a:rPr lang="ru-RU" sz="16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1600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54662532"/>
              </p:ext>
            </p:extLst>
          </p:nvPr>
        </p:nvGraphicFramePr>
        <p:xfrm>
          <a:off x="323528" y="836712"/>
          <a:ext cx="82809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332"/>
              </p:ext>
            </p:extLst>
          </p:nvPr>
        </p:nvGraphicFramePr>
        <p:xfrm>
          <a:off x="4355976" y="3481743"/>
          <a:ext cx="4608512" cy="278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59441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7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069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0870346"/>
              </p:ext>
            </p:extLst>
          </p:nvPr>
        </p:nvGraphicFramePr>
        <p:xfrm>
          <a:off x="474120" y="3212976"/>
          <a:ext cx="828092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98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Доля выявленных факторов риска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(избыточная масса тела), %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данным формы №131/о за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год    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rgbClr val="C00000"/>
                </a:solidFill>
              </a:rPr>
              <a:t>18,2% </a:t>
            </a:r>
            <a:r>
              <a:rPr lang="ru-RU" sz="2000" b="1" dirty="0">
                <a:solidFill>
                  <a:srgbClr val="C00000"/>
                </a:solidFill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</a:rPr>
              <a:t>РФ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509337"/>
              </p:ext>
            </p:extLst>
          </p:nvPr>
        </p:nvGraphicFramePr>
        <p:xfrm>
          <a:off x="323528" y="836712"/>
          <a:ext cx="82809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39037"/>
              </p:ext>
            </p:extLst>
          </p:nvPr>
        </p:nvGraphicFramePr>
        <p:xfrm>
          <a:off x="4355976" y="3481743"/>
          <a:ext cx="4608512" cy="278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59441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7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069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68618011"/>
              </p:ext>
            </p:extLst>
          </p:nvPr>
        </p:nvGraphicFramePr>
        <p:xfrm>
          <a:off x="474120" y="3501008"/>
          <a:ext cx="82809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650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Доля выявленных факторов риска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(ожирение), %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данным формы №131/о за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год  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по РФ - 9,6%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96882329"/>
              </p:ext>
            </p:extLst>
          </p:nvPr>
        </p:nvGraphicFramePr>
        <p:xfrm>
          <a:off x="323528" y="836712"/>
          <a:ext cx="82809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80121"/>
              </p:ext>
            </p:extLst>
          </p:nvPr>
        </p:nvGraphicFramePr>
        <p:xfrm>
          <a:off x="4355976" y="3481743"/>
          <a:ext cx="4608512" cy="278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59441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20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297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069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96566497"/>
              </p:ext>
            </p:extLst>
          </p:nvPr>
        </p:nvGraphicFramePr>
        <p:xfrm>
          <a:off x="474120" y="3501008"/>
          <a:ext cx="82809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6143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2361</Words>
  <Application>Microsoft Office PowerPoint</Application>
  <PresentationFormat>Экран (4:3)</PresentationFormat>
  <Paragraphs>342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 Выполнение плана ПМО и диспансеризации в Краснодарском крае  (по данным формы №131/о за 2022 год)</vt:lpstr>
      <vt:lpstr>Частота выявления БСК, на 100 тыс. населения по данным формы №131/о за 2022 год</vt:lpstr>
      <vt:lpstr>Частота выявления ЗНО впервые, на 100 тыс. населения по данным формы №131/о за 2022 год</vt:lpstr>
      <vt:lpstr>Доля выявленных факторов риска (курение табака), % по данным формы №131/о за 2022 год</vt:lpstr>
      <vt:lpstr>Доля выявленных факторов риска (низкая физическая активность), % по данным формы №131/о за 2022 год</vt:lpstr>
      <vt:lpstr>Доля выявленных факторов риска (нерациональное питание), % по данным формы №131/о за 2022 год                          24,0% по РФ </vt:lpstr>
      <vt:lpstr>Доля выявленных факторов риска (избыточная масса тела), % по данным формы №131/о за 2022 год           18,2% по РФ </vt:lpstr>
      <vt:lpstr>Доля выявленных факторов риска (ожирение), % по данным формы №131/о за 2022 год       по РФ - 9,6%</vt:lpstr>
      <vt:lpstr>Показатели смертности за 2022 год </vt:lpstr>
      <vt:lpstr>Посещаемость кабинетов отказа от курения</vt:lpstr>
      <vt:lpstr>Доля отказавшихся от курения от числа посетивших КОК, 2022 по данным ИС «Парус»</vt:lpstr>
      <vt:lpstr>Посещаемость Школ здоровья, по данным ИС «Парус» за 2022 год </vt:lpstr>
      <vt:lpstr>Работа со СМИ. Публикации в газетах.</vt:lpstr>
      <vt:lpstr>Радиотрансляции</vt:lpstr>
      <vt:lpstr>Кадры службы медицинской профилактики по данным ФСН №70 за 2022 год</vt:lpstr>
      <vt:lpstr>Отсутствуют врачебные ставки в штатном расписании</vt:lpstr>
      <vt:lpstr>МО с отсутствием занятых врачебных ставок</vt:lpstr>
      <vt:lpstr>Нет физических лиц-врачей в ОМП/КМП</vt:lpstr>
      <vt:lpstr>Выводы и рекомендации</vt:lpstr>
      <vt:lpstr>Выводы и рекомендации: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Выполнение плана ПМО и диспансеризации  (по данным формы №131/о за 2021 год)</dc:title>
  <dc:creator>Вяликова Наталия</dc:creator>
  <cp:lastModifiedBy>Захарова Анна</cp:lastModifiedBy>
  <cp:revision>237</cp:revision>
  <dcterms:created xsi:type="dcterms:W3CDTF">2022-06-10T08:47:30Z</dcterms:created>
  <dcterms:modified xsi:type="dcterms:W3CDTF">2023-05-30T06:08:47Z</dcterms:modified>
</cp:coreProperties>
</file>